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4" r:id="rId15"/>
    <p:sldId id="273" r:id="rId16"/>
    <p:sldId id="259" r:id="rId17"/>
    <p:sldId id="281" r:id="rId18"/>
    <p:sldId id="279" r:id="rId19"/>
    <p:sldId id="282" r:id="rId20"/>
    <p:sldId id="278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2" r:id="rId30"/>
    <p:sldId id="295" r:id="rId31"/>
    <p:sldId id="294" r:id="rId32"/>
    <p:sldId id="293" r:id="rId33"/>
    <p:sldId id="260" r:id="rId34"/>
    <p:sldId id="275" r:id="rId35"/>
    <p:sldId id="277" r:id="rId36"/>
    <p:sldId id="276" r:id="rId37"/>
    <p:sldId id="261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246F5-3224-AD43-94AD-8F0181B1E33F}" type="datetimeFigureOut">
              <a:rPr lang="en-US" smtClean="0"/>
              <a:t>9/6/15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01D6E-5515-804E-BEAB-3436F6673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668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0B1F7-41AE-F84A-ACAA-B4D399D9EB7C}" type="datetimeFigureOut">
              <a:rPr lang="en-US" smtClean="0"/>
              <a:t>9/6/15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EB31F-193F-B943-8521-F4BE96501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297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36BDAC5E-5C21-4648-A640-0EE2B5F220D6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4E689-6904-E341-B555-3EDC2BF71F6E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3216-98B5-0846-BF5C-5FA50350C62F}" type="datetime1">
              <a:rPr lang="en-US" smtClean="0"/>
              <a:t>9/6/15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1E6E4-1278-AC40-86D9-EC9FB9F26092}" type="datetime1">
              <a:rPr lang="en-US" smtClean="0"/>
              <a:t>9/6/15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40F4D4B-DA23-6644-863D-85EE9509FC9C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1054CB6-CF6E-7248-B25D-F7A32D7F6201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FDEB-70DE-AA40-85D1-0D780A2FECE0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B2CC2CA-7508-3545-9087-2674DD1E594C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004C93-E7B6-1D4C-8107-777E579B7919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846857C-ADF0-084A-B14A-BBCC571375F1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1875-D3E9-1D48-BCF7-D85315A11275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AB8E-1E5D-EC49-87AB-B96FB0BFAE12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7116-CEC7-744F-A8EB-2B127D523EF8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A88A-FCE9-5D4B-9EA4-5F940FD91204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F8C25D70-F01A-F14F-9CC3-9C7B043177C9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3AE1AC12-236C-6146-9909-E5FFD90B87C4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236A-C8DC-D640-96DE-E733B0EAA950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4181-9510-2B4C-8802-A3DFCBD80952}" type="datetime1">
              <a:rPr lang="en-US" smtClean="0"/>
              <a:t>9/6/15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0807-B08C-B242-ABC0-542403CFD282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98FB2-2CA7-0D4A-9927-D3BB1FD1C572}" type="datetime1">
              <a:rPr lang="en-US" smtClean="0"/>
              <a:t>9/6/15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0FD0482-771C-594D-BC46-C8F7ADDC12DC}" type="datetime1">
              <a:rPr lang="en-US" smtClean="0"/>
              <a:t>9/6/15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A3406B5-2669-D54A-8271-790D6F1876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Multiplying </a:t>
            </a:r>
            <a:r>
              <a:rPr lang="en-US" smtClean="0"/>
              <a:t>by base 10s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Grade 4, Module 1, Lesson 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46398" y="6425640"/>
            <a:ext cx="4982449" cy="365125"/>
          </a:xfrm>
        </p:spPr>
        <p:txBody>
          <a:bodyPr/>
          <a:lstStyle/>
          <a:p>
            <a:r>
              <a:rPr lang="en-US" dirty="0" smtClean="0"/>
              <a:t>© Helen </a:t>
            </a:r>
            <a:r>
              <a:rPr lang="en-US" dirty="0" err="1" smtClean="0"/>
              <a:t>Steinhauser</a:t>
            </a:r>
            <a:r>
              <a:rPr lang="en-US" dirty="0" smtClean="0"/>
              <a:t>, jaquette@edtech4ALEKS.com, August 2015.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70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do it alone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574800"/>
            <a:ext cx="3828505" cy="4525963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Show </a:t>
            </a:r>
            <a:r>
              <a:rPr lang="en-US" dirty="0"/>
              <a:t>4 thousands 2 hundreds 3 tens 5 </a:t>
            </a:r>
            <a:r>
              <a:rPr lang="en-US" dirty="0" smtClean="0"/>
              <a:t>ones as </a:t>
            </a:r>
            <a:r>
              <a:rPr lang="en-US" dirty="0"/>
              <a:t>place value disks. Write the number below it</a:t>
            </a:r>
            <a:r>
              <a:rPr lang="en-US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dirty="0"/>
              <a:t>Say the number in standard form</a:t>
            </a:r>
            <a:r>
              <a:rPr lang="en-US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4235</a:t>
            </a:r>
            <a:endParaRPr lang="en-US" dirty="0"/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78937822"/>
              </p:ext>
            </p:extLst>
          </p:nvPr>
        </p:nvGraphicFramePr>
        <p:xfrm>
          <a:off x="4285705" y="2765142"/>
          <a:ext cx="4321176" cy="2380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294"/>
                <a:gridCol w="1080294"/>
                <a:gridCol w="1080294"/>
                <a:gridCol w="1080294"/>
              </a:tblGrid>
              <a:tr h="647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3287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7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Fill in the blank.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sz="2000" dirty="0" smtClean="0"/>
              <a:t>(write the complete number sentence on your white board)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10 </a:t>
            </a:r>
            <a:r>
              <a:rPr lang="en-US" sz="2800" dirty="0"/>
              <a:t>ones × 10 = 1 </a:t>
            </a:r>
            <a:r>
              <a:rPr lang="en-US" sz="2800" dirty="0" smtClean="0"/>
              <a:t>______</a:t>
            </a:r>
            <a:r>
              <a:rPr lang="en-US" sz="2800" dirty="0"/>
              <a:t>.</a:t>
            </a:r>
            <a:r>
              <a:rPr lang="en-US" sz="2800" dirty="0" smtClean="0"/>
              <a:t> </a:t>
            </a:r>
            <a:endParaRPr lang="en-US" sz="2800" dirty="0"/>
          </a:p>
          <a:p>
            <a:r>
              <a:rPr lang="en-US" sz="2800" dirty="0" smtClean="0"/>
              <a:t> </a:t>
            </a:r>
            <a:r>
              <a:rPr lang="en-US" sz="2800" dirty="0"/>
              <a:t>10 ones × 10 = 1 </a:t>
            </a:r>
            <a:r>
              <a:rPr lang="en-US" sz="2800" dirty="0" smtClean="0"/>
              <a:t>hundred</a:t>
            </a:r>
            <a:endParaRPr lang="en-US" sz="2800" dirty="0"/>
          </a:p>
          <a:p>
            <a:r>
              <a:rPr lang="en-US" sz="2800" dirty="0" smtClean="0"/>
              <a:t>Say </a:t>
            </a:r>
            <a:r>
              <a:rPr lang="en-US" sz="2800" dirty="0"/>
              <a:t>the multiplication sentence in standard form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10 </a:t>
            </a:r>
            <a:r>
              <a:rPr lang="en-US" sz="2800" dirty="0"/>
              <a:t>× 10 = 100.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42484" y="484094"/>
            <a:ext cx="5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 do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84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Fill in the blank.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sz="2000" dirty="0" smtClean="0"/>
              <a:t>(write the complete number sentence on your white board)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10 ×  _____ = 2 hundreds</a:t>
            </a:r>
            <a:endParaRPr lang="en-US" sz="2800" dirty="0" smtClean="0"/>
          </a:p>
          <a:p>
            <a:r>
              <a:rPr lang="en-US" sz="2800" dirty="0" smtClean="0"/>
              <a:t>10 </a:t>
            </a:r>
            <a:r>
              <a:rPr lang="en-US" sz="2800" dirty="0"/>
              <a:t>× </a:t>
            </a:r>
            <a:r>
              <a:rPr lang="en-US" sz="2800" dirty="0" smtClean="0"/>
              <a:t>20 </a:t>
            </a:r>
            <a:r>
              <a:rPr lang="en-US" sz="2800" dirty="0"/>
              <a:t>= </a:t>
            </a:r>
            <a:r>
              <a:rPr lang="en-US" sz="2800" dirty="0" smtClean="0"/>
              <a:t>2 hundred</a:t>
            </a:r>
            <a:endParaRPr lang="en-US" sz="2800" dirty="0"/>
          </a:p>
          <a:p>
            <a:r>
              <a:rPr lang="en-US" sz="2800" dirty="0" smtClean="0"/>
              <a:t>Say </a:t>
            </a:r>
            <a:r>
              <a:rPr lang="en-US" sz="2800" dirty="0"/>
              <a:t>the multiplication sentence in standard form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10 </a:t>
            </a:r>
            <a:r>
              <a:rPr lang="en-US" sz="2800" dirty="0"/>
              <a:t>× </a:t>
            </a:r>
            <a:r>
              <a:rPr lang="en-US" sz="2800" dirty="0" smtClean="0"/>
              <a:t>20 </a:t>
            </a:r>
            <a:r>
              <a:rPr lang="en-US" sz="2800" dirty="0"/>
              <a:t>= </a:t>
            </a:r>
            <a:r>
              <a:rPr lang="en-US" sz="2800" dirty="0" smtClean="0"/>
              <a:t>200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56630" y="358949"/>
            <a:ext cx="861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do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36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Fill in the blank.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sz="2000" dirty="0" smtClean="0"/>
              <a:t>(write the complete number sentence on your white board)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10 ×  ______ = 7 hundreds</a:t>
            </a:r>
          </a:p>
          <a:p>
            <a:r>
              <a:rPr lang="en-US" sz="2800" dirty="0" smtClean="0"/>
              <a:t>10 </a:t>
            </a:r>
            <a:r>
              <a:rPr lang="en-US" sz="2800" dirty="0"/>
              <a:t>× </a:t>
            </a:r>
            <a:r>
              <a:rPr lang="en-US" sz="2800" dirty="0" smtClean="0"/>
              <a:t>70 </a:t>
            </a:r>
            <a:r>
              <a:rPr lang="en-US" sz="2800" dirty="0"/>
              <a:t>= </a:t>
            </a:r>
            <a:r>
              <a:rPr lang="en-US" sz="2800" dirty="0" smtClean="0"/>
              <a:t>7 hundred</a:t>
            </a:r>
            <a:endParaRPr lang="en-US" sz="2800" dirty="0"/>
          </a:p>
          <a:p>
            <a:r>
              <a:rPr lang="en-US" sz="2800" dirty="0" smtClean="0"/>
              <a:t>Say </a:t>
            </a:r>
            <a:r>
              <a:rPr lang="en-US" sz="2800" dirty="0"/>
              <a:t>the multiplication sentence in standard form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10 </a:t>
            </a:r>
            <a:r>
              <a:rPr lang="en-US" sz="2800" dirty="0"/>
              <a:t>× </a:t>
            </a:r>
            <a:r>
              <a:rPr lang="en-US" sz="2800" dirty="0" smtClean="0"/>
              <a:t>70 </a:t>
            </a:r>
            <a:r>
              <a:rPr lang="en-US" sz="2800" dirty="0"/>
              <a:t>= </a:t>
            </a:r>
            <a:r>
              <a:rPr lang="en-US" sz="2800" dirty="0" smtClean="0"/>
              <a:t>700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56630" y="484094"/>
            <a:ext cx="861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do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64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Fill in the blank.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sz="2000" dirty="0" smtClean="0"/>
              <a:t>(write the complete number sentence on your white board)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10 × 1 hundred = 1  </a:t>
            </a:r>
            <a:r>
              <a:rPr lang="en-US" dirty="0" smtClean="0"/>
              <a:t>_______</a:t>
            </a:r>
          </a:p>
          <a:p>
            <a:r>
              <a:rPr lang="en-US" dirty="0" smtClean="0"/>
              <a:t>10 x 1 hundred = 1000</a:t>
            </a:r>
          </a:p>
          <a:p>
            <a:r>
              <a:rPr lang="en-US" dirty="0" smtClean="0"/>
              <a:t>10 x 100 = 1000</a:t>
            </a:r>
            <a:endParaRPr lang="en-US" dirty="0"/>
          </a:p>
          <a:p>
            <a:r>
              <a:rPr lang="en-US" dirty="0" smtClean="0"/>
              <a:t>10 </a:t>
            </a:r>
            <a:r>
              <a:rPr lang="en-US" dirty="0"/>
              <a:t>×  ____ = 2 thousands; </a:t>
            </a:r>
          </a:p>
          <a:p>
            <a:r>
              <a:rPr lang="en-US" dirty="0" smtClean="0"/>
              <a:t>10 x 200 = 2 thousands</a:t>
            </a:r>
          </a:p>
          <a:p>
            <a:r>
              <a:rPr lang="en-US" dirty="0" smtClean="0"/>
              <a:t>10 x 200 = 2000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314875" y="484094"/>
            <a:ext cx="2059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 do it together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93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Fill in the blank.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sz="2000" dirty="0" smtClean="0"/>
              <a:t>(write the complete number sentence on your white board)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10 ×  ______ = 8 </a:t>
            </a:r>
            <a:r>
              <a:rPr lang="en-US" dirty="0" smtClean="0"/>
              <a:t>thousands</a:t>
            </a:r>
          </a:p>
          <a:p>
            <a:r>
              <a:rPr lang="en-US" dirty="0" smtClean="0"/>
              <a:t>10 x 800 = 8 thousands</a:t>
            </a:r>
          </a:p>
          <a:p>
            <a:r>
              <a:rPr lang="en-US" dirty="0" smtClean="0"/>
              <a:t>10 x 800 = 8000</a:t>
            </a:r>
          </a:p>
          <a:p>
            <a:r>
              <a:rPr lang="en-US" dirty="0" smtClean="0"/>
              <a:t>10 </a:t>
            </a:r>
            <a:r>
              <a:rPr lang="en-US" dirty="0"/>
              <a:t>× 10 thousands = ______</a:t>
            </a:r>
            <a:r>
              <a:rPr lang="en-US" dirty="0" smtClean="0"/>
              <a:t>.</a:t>
            </a:r>
          </a:p>
          <a:p>
            <a:r>
              <a:rPr lang="en-US" dirty="0" smtClean="0"/>
              <a:t>10 x 10 thousands = 100,000</a:t>
            </a:r>
          </a:p>
          <a:p>
            <a:r>
              <a:rPr lang="en-US" dirty="0" smtClean="0"/>
              <a:t>10 x 10,000 = 100,000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452923" y="484094"/>
            <a:ext cx="1741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 do it alone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99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Amy </a:t>
            </a:r>
            <a:r>
              <a:rPr lang="en-US" sz="2400" dirty="0"/>
              <a:t>is baking muffins.  Each baking tray can hold 6 muffins.  If Amy bakes 4 trays of muffins, how many muffins will she have in all?  </a:t>
            </a:r>
          </a:p>
          <a:p>
            <a:pPr lvl="0"/>
            <a:r>
              <a:rPr lang="en-US" sz="2400" dirty="0"/>
              <a:t>The corner bakery produced 10 times as many muffins as Amy baked.  How many muffins did the bakery produce?</a:t>
            </a:r>
          </a:p>
          <a:p>
            <a:r>
              <a:rPr lang="en-US" sz="2400" dirty="0"/>
              <a:t>Extension:  If the corner bakery packages the muffins in boxes of 100, how many boxes of 100 could they make?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12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All of you are going to get a unlabeled place value chart.</a:t>
            </a:r>
          </a:p>
          <a:p>
            <a:endParaRPr lang="en-US" sz="3200" dirty="0"/>
          </a:p>
          <a:p>
            <a:r>
              <a:rPr lang="en-US" sz="3200" dirty="0" smtClean="0"/>
              <a:t>Also make sure that your white board is clean.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48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Label ones, tens, hundreds, and thousands on your place value chart. 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On </a:t>
            </a:r>
            <a:r>
              <a:rPr lang="en-US" sz="2800" dirty="0"/>
              <a:t>your personal white board, write the multiplication sentence that shows the relationship between 1 hundred and 1 thousand</a:t>
            </a:r>
            <a:r>
              <a:rPr lang="en-US" sz="28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10 </a:t>
            </a:r>
            <a:r>
              <a:rPr lang="en-US" sz="2800" dirty="0"/>
              <a:t>× 1 hundred = 10 hundreds = 1 </a:t>
            </a:r>
            <a:r>
              <a:rPr lang="en-US" sz="2800" dirty="0" smtClean="0"/>
              <a:t>thousand</a:t>
            </a:r>
            <a:r>
              <a:rPr lang="en-US" sz="2800" dirty="0"/>
              <a:t> 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Draw </a:t>
            </a:r>
            <a:r>
              <a:rPr lang="en-US" sz="2800" dirty="0"/>
              <a:t>place value disks on your place value chart to find the value of 10 times 1 thousand.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635032"/>
            <a:ext cx="7556313" cy="549113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I </a:t>
            </a:r>
            <a:r>
              <a:rPr lang="en-US" sz="2400" dirty="0"/>
              <a:t>saw that </a:t>
            </a:r>
            <a:r>
              <a:rPr lang="en-US" sz="2400" dirty="0" smtClean="0"/>
              <a:t>some of you </a:t>
            </a:r>
            <a:r>
              <a:rPr lang="en-US" sz="2400" dirty="0"/>
              <a:t>drew 10 disks in the thousands column.  What does that represent?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10 </a:t>
            </a:r>
            <a:r>
              <a:rPr lang="en-US" sz="2400" dirty="0"/>
              <a:t>times 1 thousand equals 10 thousands.  </a:t>
            </a:r>
            <a:br>
              <a:rPr lang="en-US" sz="2400" dirty="0"/>
            </a:br>
            <a:r>
              <a:rPr lang="en-US" sz="2400" dirty="0"/>
              <a:t>(10 × 1 thousand = 10 thousands</a:t>
            </a:r>
            <a:r>
              <a:rPr lang="en-US" sz="2400" dirty="0" smtClean="0"/>
              <a:t>.)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How </a:t>
            </a:r>
            <a:r>
              <a:rPr lang="en-US" sz="2400" dirty="0"/>
              <a:t>else can 10 thousands be represented</a:t>
            </a:r>
            <a:r>
              <a:rPr lang="en-US" sz="24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10 </a:t>
            </a:r>
            <a:r>
              <a:rPr lang="en-US" sz="2400" dirty="0"/>
              <a:t>thousands can be bundled because, when you have 10 of one unit, you can bundle them and move the bundle to the next column.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Can </a:t>
            </a:r>
            <a:r>
              <a:rPr lang="en-US" sz="2400" dirty="0"/>
              <a:t>anyone think of what the name of our next column after the thousands might be?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Now label </a:t>
            </a:r>
            <a:r>
              <a:rPr lang="en-US" sz="2400" dirty="0"/>
              <a:t>the </a:t>
            </a:r>
            <a:r>
              <a:rPr lang="en-US" sz="2400" b="1" dirty="0"/>
              <a:t>ten thousands</a:t>
            </a:r>
            <a:r>
              <a:rPr lang="en-US" sz="2400" dirty="0"/>
              <a:t> </a:t>
            </a:r>
            <a:r>
              <a:rPr lang="en-US" sz="2400" dirty="0" smtClean="0"/>
              <a:t>column.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85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Derek has 78 pencils and </a:t>
            </a:r>
            <a:r>
              <a:rPr lang="en-US" sz="3200" dirty="0" err="1" smtClean="0"/>
              <a:t>Jovann</a:t>
            </a:r>
            <a:r>
              <a:rPr lang="en-US" sz="3200" dirty="0" smtClean="0"/>
              <a:t> gives him 21 more. How many pencils does Derek now have? </a:t>
            </a:r>
            <a:endParaRPr lang="en-US" sz="3200" dirty="0"/>
          </a:p>
          <a:p>
            <a:r>
              <a:rPr lang="en-US" dirty="0" smtClean="0"/>
              <a:t>Title:  Multiplying and Dividing by 10s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64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568882"/>
            <a:ext cx="7556313" cy="5557281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Now write a complete multiplication sentence to show 10 times the value of 1 thousand. Show how you regroup. 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Write </a:t>
            </a:r>
            <a:r>
              <a:rPr lang="en-US" sz="2800" dirty="0"/>
              <a:t>10 × 1 thousand = 10 thousands = 1 ten </a:t>
            </a:r>
            <a:r>
              <a:rPr lang="en-US" sz="2800" dirty="0" smtClean="0"/>
              <a:t>thousand 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On </a:t>
            </a:r>
            <a:r>
              <a:rPr lang="en-US" sz="2800" dirty="0"/>
              <a:t>your place value chart, show what 10 times the value of 1 ten thousand equals. 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What </a:t>
            </a:r>
            <a:r>
              <a:rPr lang="en-US" sz="2800" dirty="0"/>
              <a:t>is 10 times 1 ten thousand</a:t>
            </a:r>
            <a:r>
              <a:rPr lang="en-US" sz="28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10 </a:t>
            </a:r>
            <a:r>
              <a:rPr lang="en-US" sz="2800" dirty="0"/>
              <a:t>ten thousands. 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1 </a:t>
            </a:r>
            <a:r>
              <a:rPr lang="en-US" sz="2800" b="1" dirty="0"/>
              <a:t>hundred </a:t>
            </a:r>
            <a:r>
              <a:rPr lang="en-US" sz="2800" b="1" dirty="0" smtClean="0"/>
              <a:t>thousand</a:t>
            </a:r>
            <a:r>
              <a:rPr lang="en-US" sz="2800" i="1" dirty="0" smtClean="0"/>
              <a:t>.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 smtClean="0"/>
              <a:t>That </a:t>
            </a:r>
            <a:r>
              <a:rPr lang="en-US" sz="2800" dirty="0"/>
              <a:t>is our next larger unit.  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10 </a:t>
            </a:r>
            <a:r>
              <a:rPr lang="en-US" sz="2800" dirty="0"/>
              <a:t>× 1 ten thousand = 10 ten thousands = 1 hundred </a:t>
            </a:r>
            <a:r>
              <a:rPr lang="en-US" sz="2800" dirty="0" smtClean="0"/>
              <a:t>thousand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 smtClean="0"/>
              <a:t>To </a:t>
            </a:r>
            <a:r>
              <a:rPr lang="en-US" sz="2800" dirty="0"/>
              <a:t>move another column to the left, what would be my next 10 times statement</a:t>
            </a:r>
            <a:r>
              <a:rPr lang="en-US" sz="28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10 </a:t>
            </a:r>
            <a:r>
              <a:rPr lang="en-US" sz="2800" dirty="0"/>
              <a:t>times 1 hundred thousand.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22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568882"/>
            <a:ext cx="7556313" cy="555728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Solve </a:t>
            </a:r>
            <a:r>
              <a:rPr lang="en-US" dirty="0"/>
              <a:t>to find 10 times 1 hundred thousand. 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10 </a:t>
            </a:r>
            <a:r>
              <a:rPr lang="en-US" dirty="0"/>
              <a:t>hundred thousands can be bundled and represented as </a:t>
            </a:r>
            <a:r>
              <a:rPr lang="en-US" b="1" dirty="0"/>
              <a:t>1 million</a:t>
            </a:r>
            <a:r>
              <a:rPr lang="en-US" dirty="0"/>
              <a:t>. 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Title </a:t>
            </a:r>
            <a:r>
              <a:rPr lang="en-US" dirty="0"/>
              <a:t>your column and write the multiplication sentence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10 </a:t>
            </a:r>
            <a:r>
              <a:rPr lang="en-US" dirty="0"/>
              <a:t>× 1 hundred thousand = 10 hundred thousands = 1 </a:t>
            </a:r>
            <a:r>
              <a:rPr lang="en-US" dirty="0" smtClean="0"/>
              <a:t>million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Now we are going to review how to move around on the place value chart. 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4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in the blank.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 </a:t>
            </a:r>
            <a:r>
              <a:rPr lang="en-US" dirty="0"/>
              <a:t>tens times 10 </a:t>
            </a:r>
            <a:r>
              <a:rPr lang="en-US" dirty="0" smtClean="0"/>
              <a:t>= ________</a:t>
            </a:r>
          </a:p>
          <a:p>
            <a:r>
              <a:rPr lang="en-US" dirty="0" smtClean="0"/>
              <a:t>2 hundreds</a:t>
            </a:r>
          </a:p>
          <a:p>
            <a:r>
              <a:rPr lang="en-US" dirty="0" smtClean="0"/>
              <a:t>2 </a:t>
            </a:r>
            <a:r>
              <a:rPr lang="en-US" dirty="0"/>
              <a:t>hundreds times </a:t>
            </a:r>
            <a:r>
              <a:rPr lang="en-US" dirty="0" smtClean="0"/>
              <a:t>10 = ________</a:t>
            </a:r>
          </a:p>
          <a:p>
            <a:r>
              <a:rPr lang="en-US" dirty="0" smtClean="0"/>
              <a:t>2 thousands</a:t>
            </a:r>
          </a:p>
          <a:p>
            <a:r>
              <a:rPr lang="en-US" dirty="0" smtClean="0"/>
              <a:t>2 </a:t>
            </a:r>
            <a:r>
              <a:rPr lang="en-US" dirty="0"/>
              <a:t>thousands divided by </a:t>
            </a:r>
            <a:r>
              <a:rPr lang="en-US" dirty="0" smtClean="0"/>
              <a:t>10 =________</a:t>
            </a:r>
            <a:endParaRPr lang="en-US" dirty="0"/>
          </a:p>
          <a:p>
            <a:r>
              <a:rPr lang="en-US" dirty="0" smtClean="0"/>
              <a:t>2 hundreds</a:t>
            </a:r>
          </a:p>
          <a:p>
            <a:r>
              <a:rPr lang="en-US" dirty="0" smtClean="0"/>
              <a:t>2 </a:t>
            </a:r>
            <a:r>
              <a:rPr lang="en-US" dirty="0"/>
              <a:t>hundreds divided by 10 </a:t>
            </a:r>
            <a:r>
              <a:rPr lang="en-US" dirty="0" smtClean="0"/>
              <a:t>=________</a:t>
            </a:r>
            <a:endParaRPr lang="en-US" dirty="0"/>
          </a:p>
          <a:p>
            <a:r>
              <a:rPr lang="en-US" dirty="0" smtClean="0"/>
              <a:t>2 tens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7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</a:t>
            </a:r>
            <a:r>
              <a:rPr lang="en-US" dirty="0"/>
              <a:t>place value disks and write a multiplication sentence to show the value of 10 times 4 ten </a:t>
            </a:r>
            <a:r>
              <a:rPr lang="en-US" dirty="0" smtClean="0"/>
              <a:t>thousands.</a:t>
            </a:r>
          </a:p>
          <a:p>
            <a:r>
              <a:rPr lang="en-US" dirty="0" smtClean="0"/>
              <a:t>10 times 4 ten thousands is?</a:t>
            </a:r>
          </a:p>
          <a:p>
            <a:r>
              <a:rPr lang="en-US" dirty="0" smtClean="0"/>
              <a:t>40 </a:t>
            </a:r>
            <a:r>
              <a:rPr lang="en-US" dirty="0"/>
              <a:t>ten thousands.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4 hundred </a:t>
            </a:r>
            <a:r>
              <a:rPr lang="en-US" dirty="0" smtClean="0"/>
              <a:t>thousands.</a:t>
            </a:r>
          </a:p>
          <a:p>
            <a:r>
              <a:rPr lang="en-US" dirty="0" smtClean="0"/>
              <a:t>10 </a:t>
            </a:r>
            <a:r>
              <a:rPr lang="en-US" dirty="0"/>
              <a:t>× 4 ten thousands = 40 ten thousands = 4 hundred </a:t>
            </a:r>
            <a:r>
              <a:rPr lang="en-US" dirty="0" smtClean="0"/>
              <a:t>thousands.)  </a:t>
            </a:r>
          </a:p>
          <a:p>
            <a:r>
              <a:rPr lang="en-US" dirty="0" smtClean="0"/>
              <a:t>Explain </a:t>
            </a:r>
            <a:r>
              <a:rPr lang="en-US" dirty="0"/>
              <a:t>to your partner how you know this equation is true.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56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</a:t>
            </a:r>
            <a:r>
              <a:rPr lang="en-US" dirty="0"/>
              <a:t>place value disks and write a multiplication sentence to show the value </a:t>
            </a:r>
            <a:r>
              <a:rPr lang="en-US" dirty="0" smtClean="0"/>
              <a:t>of 10 </a:t>
            </a:r>
            <a:r>
              <a:rPr lang="en-US" dirty="0"/>
              <a:t>× 3 hundred thousands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10 times 3 hundred thousands is?</a:t>
            </a:r>
          </a:p>
          <a:p>
            <a:r>
              <a:rPr lang="en-US" dirty="0"/>
              <a:t>3</a:t>
            </a:r>
            <a:r>
              <a:rPr lang="en-US" dirty="0" smtClean="0"/>
              <a:t>0 hundred </a:t>
            </a:r>
            <a:r>
              <a:rPr lang="en-US" dirty="0"/>
              <a:t>thousands.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dirty="0" smtClean="0"/>
              <a:t>3 million.</a:t>
            </a:r>
          </a:p>
          <a:p>
            <a:r>
              <a:rPr lang="en-US" dirty="0" smtClean="0"/>
              <a:t>10 </a:t>
            </a:r>
            <a:r>
              <a:rPr lang="en-US" dirty="0"/>
              <a:t>× </a:t>
            </a:r>
            <a:r>
              <a:rPr lang="en-US" dirty="0" smtClean="0"/>
              <a:t>3 hundred </a:t>
            </a:r>
            <a:r>
              <a:rPr lang="en-US" dirty="0"/>
              <a:t>thousands = </a:t>
            </a:r>
            <a:r>
              <a:rPr lang="en-US" dirty="0" smtClean="0"/>
              <a:t>30 hundred </a:t>
            </a:r>
            <a:r>
              <a:rPr lang="en-US" dirty="0"/>
              <a:t>thousands = </a:t>
            </a:r>
            <a:r>
              <a:rPr lang="en-US" dirty="0" smtClean="0"/>
              <a:t>3 million</a:t>
            </a:r>
          </a:p>
          <a:p>
            <a:r>
              <a:rPr lang="en-US" dirty="0" smtClean="0"/>
              <a:t>Explain </a:t>
            </a:r>
            <a:r>
              <a:rPr lang="en-US" dirty="0"/>
              <a:t>to your partner how you know this equation is true.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let’s practice with division.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 </a:t>
            </a:r>
            <a:r>
              <a:rPr lang="en-US" sz="2400" dirty="0"/>
              <a:t>2 thousands ÷ </a:t>
            </a:r>
            <a:r>
              <a:rPr lang="en-US" sz="2400" dirty="0" smtClean="0"/>
              <a:t>10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  </a:t>
            </a:r>
            <a:r>
              <a:rPr lang="en-US" sz="2400" dirty="0"/>
              <a:t>What is the process for solving this division expression</a:t>
            </a:r>
            <a:r>
              <a:rPr lang="en-US" sz="24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Use </a:t>
            </a:r>
            <a:r>
              <a:rPr lang="en-US" sz="2400" dirty="0"/>
              <a:t>a place value chart. 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Represent 2 thousands on a place value chart.  Then change them for smaller units so we can </a:t>
            </a:r>
            <a:r>
              <a:rPr lang="en-US" sz="2400" dirty="0" smtClean="0"/>
              <a:t>divide.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What </a:t>
            </a:r>
            <a:r>
              <a:rPr lang="en-US" sz="2400" dirty="0"/>
              <a:t>would our place value chart look like if we changed each thousand for 10 smaller units</a:t>
            </a:r>
            <a:r>
              <a:rPr lang="en-US" sz="24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20 </a:t>
            </a:r>
            <a:r>
              <a:rPr lang="en-US" sz="2400" dirty="0"/>
              <a:t>hundreds. 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2 thousands can be changed to be 20 hundreds because 2 thousands and 20 hundreds are equal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91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let’s practice with division.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 </a:t>
            </a:r>
            <a:r>
              <a:rPr lang="en-US" sz="2400" dirty="0"/>
              <a:t>2 thousands ÷ </a:t>
            </a:r>
            <a:r>
              <a:rPr lang="en-US" sz="2400" dirty="0" smtClean="0"/>
              <a:t>10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Solve </a:t>
            </a:r>
            <a:r>
              <a:rPr lang="en-US" sz="2400" dirty="0"/>
              <a:t>for the answer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2 </a:t>
            </a:r>
            <a:r>
              <a:rPr lang="en-US" sz="2400" dirty="0"/>
              <a:t>hundreds.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2 </a:t>
            </a:r>
            <a:r>
              <a:rPr lang="en-US" sz="2400" dirty="0"/>
              <a:t>thousands ÷ 10 is 2 hundreds because 2 thousands unbundled becomes 20 hundreds.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20 </a:t>
            </a:r>
            <a:r>
              <a:rPr lang="en-US" sz="2400" dirty="0"/>
              <a:t>hundreds divided by 10 is 2 hundreds. 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2 thousands ÷ 10 = 20 hundreds ÷ 10 = 2 hundreds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23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let’s practice with division.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 3 hundred thousands </a:t>
            </a:r>
            <a:r>
              <a:rPr lang="en-US" sz="2400" dirty="0"/>
              <a:t>÷ </a:t>
            </a:r>
            <a:r>
              <a:rPr lang="en-US" sz="2400" dirty="0" smtClean="0"/>
              <a:t>10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 What </a:t>
            </a:r>
            <a:r>
              <a:rPr lang="en-US" sz="2400" dirty="0"/>
              <a:t>is the process for solving this division expression</a:t>
            </a:r>
            <a:r>
              <a:rPr lang="en-US" sz="24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Use </a:t>
            </a:r>
            <a:r>
              <a:rPr lang="en-US" sz="2400" dirty="0"/>
              <a:t>a place value chart. 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Represent </a:t>
            </a:r>
            <a:r>
              <a:rPr lang="en-US" sz="2400" dirty="0" smtClean="0"/>
              <a:t>3 hundred </a:t>
            </a:r>
            <a:r>
              <a:rPr lang="en-US" sz="2400" dirty="0"/>
              <a:t>thousands on a place value chart.  Then change them for smaller units so we can </a:t>
            </a:r>
            <a:r>
              <a:rPr lang="en-US" sz="2400" dirty="0" smtClean="0"/>
              <a:t>divide.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What </a:t>
            </a:r>
            <a:r>
              <a:rPr lang="en-US" sz="2400" dirty="0"/>
              <a:t>would our place value chart look like if we changed each thousand for 10 smaller units</a:t>
            </a:r>
            <a:r>
              <a:rPr lang="en-US" sz="24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3</a:t>
            </a:r>
            <a:r>
              <a:rPr lang="en-US" sz="2400" dirty="0" smtClean="0"/>
              <a:t>0 ten thousands.  </a:t>
            </a:r>
            <a:endParaRPr lang="en-US" sz="2400" dirty="0">
              <a:sym typeface="Wingdings"/>
            </a:endParaRPr>
          </a:p>
          <a:p>
            <a:pPr>
              <a:spcBef>
                <a:spcPts val="0"/>
              </a:spcBef>
            </a:pPr>
            <a:r>
              <a:rPr lang="en-US" sz="2400" dirty="0" smtClean="0"/>
              <a:t>3 hundred </a:t>
            </a:r>
            <a:r>
              <a:rPr lang="en-US" sz="2400" dirty="0"/>
              <a:t>thousands can be changed to be </a:t>
            </a:r>
            <a:r>
              <a:rPr lang="en-US" sz="2400" dirty="0" smtClean="0"/>
              <a:t>30 ten thousands because 3 hundred </a:t>
            </a:r>
            <a:r>
              <a:rPr lang="en-US" sz="2400" dirty="0"/>
              <a:t>thousands and </a:t>
            </a:r>
            <a:r>
              <a:rPr lang="en-US" sz="2400" dirty="0" smtClean="0"/>
              <a:t>30 ten thousands </a:t>
            </a:r>
            <a:r>
              <a:rPr lang="en-US" sz="2400" dirty="0"/>
              <a:t>are equal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17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let’s practice with division.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3 hundred </a:t>
            </a:r>
            <a:r>
              <a:rPr lang="en-US" sz="2400" dirty="0"/>
              <a:t>thousands ÷ </a:t>
            </a:r>
            <a:r>
              <a:rPr lang="en-US" sz="2400" dirty="0" smtClean="0"/>
              <a:t>10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Solve </a:t>
            </a:r>
            <a:r>
              <a:rPr lang="en-US" sz="2400" dirty="0"/>
              <a:t>for the answer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3 ten thousands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3 hundred </a:t>
            </a:r>
            <a:r>
              <a:rPr lang="en-US" sz="2400" dirty="0"/>
              <a:t>thousands ÷ 10 is </a:t>
            </a:r>
            <a:r>
              <a:rPr lang="en-US" sz="2400" dirty="0" smtClean="0"/>
              <a:t>3 ten thousands </a:t>
            </a:r>
            <a:r>
              <a:rPr lang="en-US" sz="2400" dirty="0"/>
              <a:t>because </a:t>
            </a:r>
            <a:r>
              <a:rPr lang="en-US" sz="2400" dirty="0" smtClean="0"/>
              <a:t>3 hundred </a:t>
            </a:r>
            <a:r>
              <a:rPr lang="en-US" sz="2400" dirty="0"/>
              <a:t>thousands unbundled becomes </a:t>
            </a:r>
            <a:r>
              <a:rPr lang="en-US" sz="2400" dirty="0" smtClean="0"/>
              <a:t>30 ten thousands.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3</a:t>
            </a:r>
            <a:r>
              <a:rPr lang="en-US" sz="2400" dirty="0" smtClean="0"/>
              <a:t>0 ten thousands </a:t>
            </a:r>
            <a:r>
              <a:rPr lang="en-US" sz="2400" dirty="0"/>
              <a:t>divided by 10 is </a:t>
            </a:r>
            <a:r>
              <a:rPr lang="en-US" sz="2400" dirty="0" smtClean="0"/>
              <a:t>3 tens thousands. 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</a:t>
            </a:r>
            <a:r>
              <a:rPr lang="en-US" sz="2400" dirty="0" smtClean="0"/>
              <a:t>3 hundred </a:t>
            </a:r>
            <a:r>
              <a:rPr lang="en-US" sz="2400" dirty="0"/>
              <a:t>thousands ÷ 10 = </a:t>
            </a:r>
            <a:r>
              <a:rPr lang="en-US" sz="2400" dirty="0" smtClean="0"/>
              <a:t>30 ten thousands ÷ </a:t>
            </a:r>
            <a:r>
              <a:rPr lang="en-US" sz="2400" dirty="0"/>
              <a:t>10 = 2 </a:t>
            </a:r>
            <a:r>
              <a:rPr lang="en-US" sz="2400" dirty="0" smtClean="0"/>
              <a:t>ten thousands.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54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dirty="0"/>
              <a:t>× (3 hundreds 2 tens)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29819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Work </a:t>
            </a:r>
            <a:r>
              <a:rPr lang="en-US" sz="2400" dirty="0"/>
              <a:t>in pairs to solve this expression.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What </a:t>
            </a:r>
            <a:r>
              <a:rPr lang="en-US" sz="2400" dirty="0"/>
              <a:t>is your product</a:t>
            </a:r>
            <a:r>
              <a:rPr lang="en-US" sz="24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3 </a:t>
            </a:r>
            <a:r>
              <a:rPr lang="en-US" sz="2400" dirty="0"/>
              <a:t>thousands 2 hundreds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10 </a:t>
            </a:r>
            <a:r>
              <a:rPr lang="en-US" sz="2400" dirty="0"/>
              <a:t>× (3 hundreds 2 tens) = 3 thousands 2 hundreds</a:t>
            </a:r>
            <a:r>
              <a:rPr lang="en-US" sz="2400" dirty="0" smtClean="0"/>
              <a:t>.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</a:t>
            </a:r>
            <a:r>
              <a:rPr lang="en-US" sz="2400" dirty="0"/>
              <a:t>How do we write this in standard form</a:t>
            </a:r>
            <a:r>
              <a:rPr lang="en-US" sz="24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3,200.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Write </a:t>
            </a:r>
            <a:r>
              <a:rPr lang="en-US" sz="2400" dirty="0"/>
              <a:t>10 × (3 hundreds 2 tens) = 3 thousands 2 hundreds = 3,200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44572649"/>
              </p:ext>
            </p:extLst>
          </p:nvPr>
        </p:nvGraphicFramePr>
        <p:xfrm>
          <a:off x="4400550" y="1985963"/>
          <a:ext cx="3657600" cy="3005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</a:tblGrid>
              <a:tr h="673228">
                <a:tc>
                  <a:txBody>
                    <a:bodyPr/>
                    <a:lstStyle/>
                    <a:p>
                      <a:r>
                        <a:rPr lang="en-US" dirty="0" smtClean="0"/>
                        <a:t>Thousands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Hundreds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Ones</a:t>
                      </a:r>
                      <a:endParaRPr lang="en-US" dirty="0"/>
                    </a:p>
                  </a:txBody>
                  <a:tcPr/>
                </a:tc>
              </a:tr>
              <a:tr h="23323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52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Recognize a digit represents 10 times the value of what it represents in the place to its right.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8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(7 hundreds 9 tens) ÷ 10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29819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Work </a:t>
            </a:r>
            <a:r>
              <a:rPr lang="en-US" sz="2800" dirty="0"/>
              <a:t>in pairs to solve this expression. 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What </a:t>
            </a:r>
            <a:r>
              <a:rPr lang="en-US" sz="2800" dirty="0"/>
              <a:t>is your product</a:t>
            </a:r>
            <a:r>
              <a:rPr lang="en-US" sz="28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7 tens 9 ones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(7 hundreds 9 tens) ÷ </a:t>
            </a:r>
            <a:r>
              <a:rPr lang="en-US" sz="2800" dirty="0" smtClean="0"/>
              <a:t>10) =</a:t>
            </a:r>
            <a:r>
              <a:rPr lang="en-US" sz="2800" dirty="0"/>
              <a:t>7 tens 9 </a:t>
            </a:r>
            <a:r>
              <a:rPr lang="en-US" sz="2800" dirty="0" smtClean="0"/>
              <a:t>ones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 </a:t>
            </a:r>
            <a:r>
              <a:rPr lang="en-US" sz="2800" dirty="0"/>
              <a:t>How do we write this in standard form</a:t>
            </a:r>
            <a:r>
              <a:rPr lang="en-US" sz="28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79</a:t>
            </a:r>
            <a:endParaRPr lang="en-US" sz="2800" dirty="0"/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60750982"/>
              </p:ext>
            </p:extLst>
          </p:nvPr>
        </p:nvGraphicFramePr>
        <p:xfrm>
          <a:off x="4400550" y="1985963"/>
          <a:ext cx="3657600" cy="3005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</a:tblGrid>
              <a:tr h="673228">
                <a:tc>
                  <a:txBody>
                    <a:bodyPr/>
                    <a:lstStyle/>
                    <a:p>
                      <a:r>
                        <a:rPr lang="en-US" dirty="0" smtClean="0"/>
                        <a:t>Thousands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Hundreds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Ones</a:t>
                      </a:r>
                      <a:endParaRPr lang="en-US" dirty="0"/>
                    </a:p>
                  </a:txBody>
                  <a:tcPr/>
                </a:tc>
              </a:tr>
              <a:tr h="23323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64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 × (4 thousands 5 hundreds)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29819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Solve </a:t>
            </a:r>
            <a:r>
              <a:rPr lang="en-US" sz="2400" dirty="0"/>
              <a:t>this </a:t>
            </a:r>
            <a:r>
              <a:rPr lang="en-US" sz="2400" dirty="0" smtClean="0"/>
              <a:t>expression alone. 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What is your product?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4 ten thousands 5 thousand.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10 × (</a:t>
            </a:r>
            <a:r>
              <a:rPr lang="en-US" sz="2400" dirty="0"/>
              <a:t>4 thousands 5 hundreds</a:t>
            </a:r>
            <a:r>
              <a:rPr lang="en-US" sz="2400" dirty="0" smtClean="0"/>
              <a:t>) =</a:t>
            </a:r>
            <a:r>
              <a:rPr lang="en-US" sz="2400" dirty="0"/>
              <a:t>4 ten thousands 5 </a:t>
            </a:r>
            <a:r>
              <a:rPr lang="en-US" sz="2400" dirty="0" smtClean="0"/>
              <a:t>thousand.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How do we write this in standard form?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45,000.</a:t>
            </a: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2456520"/>
              </p:ext>
            </p:extLst>
          </p:nvPr>
        </p:nvGraphicFramePr>
        <p:xfrm>
          <a:off x="4400550" y="1985963"/>
          <a:ext cx="3657600" cy="3521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20"/>
                <a:gridCol w="731520"/>
                <a:gridCol w="731520"/>
                <a:gridCol w="731520"/>
                <a:gridCol w="731520"/>
              </a:tblGrid>
              <a:tr h="673228">
                <a:tc>
                  <a:txBody>
                    <a:bodyPr/>
                    <a:lstStyle/>
                    <a:p>
                      <a:r>
                        <a:rPr lang="en-US" dirty="0" smtClean="0"/>
                        <a:t>Ten Thousands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Thousands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Hundreds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Ones</a:t>
                      </a:r>
                      <a:endParaRPr lang="en-US" dirty="0"/>
                    </a:p>
                  </a:txBody>
                  <a:tcPr/>
                </a:tc>
              </a:tr>
              <a:tr h="23323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320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ten thousands 2 tens) ÷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298194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en-US" sz="2200" dirty="0"/>
              <a:t>S</a:t>
            </a:r>
            <a:r>
              <a:rPr lang="en-US" sz="2200" dirty="0" smtClean="0"/>
              <a:t>olve </a:t>
            </a:r>
            <a:r>
              <a:rPr lang="en-US" sz="2200" dirty="0"/>
              <a:t>this </a:t>
            </a:r>
            <a:r>
              <a:rPr lang="en-US" sz="2200" dirty="0" smtClean="0"/>
              <a:t>expression alone. </a:t>
            </a:r>
          </a:p>
          <a:p>
            <a:pPr>
              <a:spcBef>
                <a:spcPts val="0"/>
              </a:spcBef>
            </a:pPr>
            <a:r>
              <a:rPr lang="en-US" sz="2200" dirty="0" smtClean="0"/>
              <a:t>In </a:t>
            </a:r>
            <a:r>
              <a:rPr lang="en-US" sz="2200" dirty="0"/>
              <a:t>this expression we have two units.  Explain how you will find your answer. 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n-US" sz="2200" dirty="0" smtClean="0"/>
              <a:t>We </a:t>
            </a:r>
            <a:r>
              <a:rPr lang="en-US" sz="2200" dirty="0"/>
              <a:t>can use the place value chart again and represent the unbundled units, then </a:t>
            </a:r>
            <a:r>
              <a:rPr lang="en-US" sz="2200" dirty="0" smtClean="0"/>
              <a:t>divide</a:t>
            </a:r>
          </a:p>
          <a:p>
            <a:pPr>
              <a:spcBef>
                <a:spcPts val="0"/>
              </a:spcBef>
            </a:pPr>
            <a:r>
              <a:rPr lang="en-US" sz="2200" dirty="0" smtClean="0"/>
              <a:t>Watch </a:t>
            </a:r>
            <a:r>
              <a:rPr lang="en-US" sz="2200" dirty="0"/>
              <a:t>as I represent numbers in the place value chart to multiply or divide by ten instead of drawing disks.</a:t>
            </a: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628" t="-9751" r="-39032" b="-22917"/>
          <a:stretch/>
        </p:blipFill>
        <p:spPr bwMode="auto">
          <a:xfrm>
            <a:off x="1719667" y="1985963"/>
            <a:ext cx="9127465" cy="4140200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87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the problem set independently. </a:t>
            </a:r>
          </a:p>
          <a:p>
            <a:r>
              <a:rPr lang="en-US" dirty="0" smtClean="0"/>
              <a:t>Expectations:</a:t>
            </a:r>
          </a:p>
          <a:p>
            <a:pPr lvl="1"/>
            <a:r>
              <a:rPr lang="en-US" dirty="0" smtClean="0"/>
              <a:t>Voice level 0</a:t>
            </a:r>
          </a:p>
          <a:p>
            <a:pPr lvl="1"/>
            <a:r>
              <a:rPr lang="en-US" dirty="0" smtClean="0"/>
              <a:t>Stay in your seat</a:t>
            </a:r>
          </a:p>
          <a:p>
            <a:pPr lvl="1"/>
            <a:r>
              <a:rPr lang="en-US" dirty="0" smtClean="0"/>
              <a:t>Only working on your own paper and the problem set. </a:t>
            </a:r>
          </a:p>
          <a:p>
            <a:pPr marL="34925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81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How did we use patterns to predict the increasing units on the place value chart up to </a:t>
            </a:r>
            <a:r>
              <a:rPr lang="en-US" b="1" dirty="0"/>
              <a:t>1 million</a:t>
            </a:r>
            <a:r>
              <a:rPr lang="en-US" dirty="0"/>
              <a:t>?  </a:t>
            </a:r>
            <a:br>
              <a:rPr lang="en-US" dirty="0"/>
            </a:br>
            <a:r>
              <a:rPr lang="en-US" dirty="0"/>
              <a:t>Can you predict the unit that is 10 times 1 million?  100 times 1 million?</a:t>
            </a:r>
          </a:p>
          <a:p>
            <a:pPr lvl="0"/>
            <a:r>
              <a:rPr lang="en-US" dirty="0"/>
              <a:t>What happens when you multiply a number by 10?  1 </a:t>
            </a:r>
            <a:r>
              <a:rPr lang="en-US" b="1" dirty="0"/>
              <a:t>ten thousand</a:t>
            </a:r>
            <a:r>
              <a:rPr lang="en-US" dirty="0"/>
              <a:t> is what times 10?  </a:t>
            </a:r>
            <a:br>
              <a:rPr lang="en-US" dirty="0"/>
            </a:br>
            <a:r>
              <a:rPr lang="en-US" dirty="0"/>
              <a:t>1 </a:t>
            </a:r>
            <a:r>
              <a:rPr lang="en-US" b="1" dirty="0"/>
              <a:t>hundred thousand</a:t>
            </a:r>
            <a:r>
              <a:rPr lang="en-US" dirty="0"/>
              <a:t> is what times 10</a:t>
            </a:r>
            <a:r>
              <a:rPr lang="en-US" dirty="0" smtClean="0"/>
              <a:t>?</a:t>
            </a:r>
          </a:p>
          <a:p>
            <a:pPr lvl="0"/>
            <a:r>
              <a:rPr lang="en-US" dirty="0" smtClean="0"/>
              <a:t>Gail </a:t>
            </a:r>
            <a:r>
              <a:rPr lang="en-US" dirty="0"/>
              <a:t>said she noticed that when you multiply a number by 10, you shift the digits one place to the left and put a zero in the ones place.  </a:t>
            </a:r>
            <a:br>
              <a:rPr lang="en-US" dirty="0"/>
            </a:br>
            <a:r>
              <a:rPr lang="en-US" dirty="0"/>
              <a:t>Is she correct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22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How </a:t>
            </a:r>
            <a:r>
              <a:rPr lang="en-US" dirty="0"/>
              <a:t>can you use multiplication and division to describe the relationship between units on the place value chart?  Use Problem 1(a) and (c) to help explain. </a:t>
            </a:r>
          </a:p>
          <a:p>
            <a:pPr lvl="0"/>
            <a:r>
              <a:rPr lang="en-US" dirty="0"/>
              <a:t>Practice reading your answers in Problem 2 out loud.  What similarities did you find in saying the numbers in unit form and standard form?  Differences? </a:t>
            </a:r>
            <a:endParaRPr lang="en-US" dirty="0" smtClean="0"/>
          </a:p>
          <a:p>
            <a:pPr lvl="0"/>
            <a:r>
              <a:rPr lang="en-US" dirty="0" smtClean="0"/>
              <a:t>In </a:t>
            </a:r>
            <a:r>
              <a:rPr lang="en-US" dirty="0"/>
              <a:t>Problem 7, did you write your equation as a multiplication or division sentence?  Which way is correct?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56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Which </a:t>
            </a:r>
            <a:r>
              <a:rPr lang="en-US" dirty="0"/>
              <a:t>part in Problem 3 was hardest to solve?</a:t>
            </a:r>
          </a:p>
          <a:p>
            <a:pPr lvl="0"/>
            <a:r>
              <a:rPr lang="en-US" dirty="0"/>
              <a:t>When we multiply 6 tens times 10, as in Problem 2, are we multiplying the 6, the tens, or both?  </a:t>
            </a:r>
            <a:br>
              <a:rPr lang="en-US" dirty="0"/>
            </a:br>
            <a:r>
              <a:rPr lang="en-US" dirty="0"/>
              <a:t>Does the digit or the unit change? </a:t>
            </a:r>
            <a:endParaRPr lang="en-US" dirty="0" smtClean="0"/>
          </a:p>
          <a:p>
            <a:pPr lvl="0"/>
            <a:r>
              <a:rPr lang="en-US" dirty="0" smtClean="0"/>
              <a:t>Is </a:t>
            </a:r>
            <a:r>
              <a:rPr lang="en-US" dirty="0"/>
              <a:t>10 times 6 tens the same as 6 times 10 tens? </a:t>
            </a:r>
            <a:br>
              <a:rPr lang="en-US" dirty="0"/>
            </a:br>
            <a:r>
              <a:rPr lang="en-US" dirty="0"/>
              <a:t>(Use a place value chart to model.) </a:t>
            </a:r>
            <a:endParaRPr lang="en-US" dirty="0" smtClean="0"/>
          </a:p>
          <a:p>
            <a:pPr lvl="0"/>
            <a:r>
              <a:rPr lang="en-US" dirty="0" smtClean="0"/>
              <a:t>Is </a:t>
            </a:r>
            <a:r>
              <a:rPr lang="en-US" dirty="0"/>
              <a:t>10 times 10 times 6 the same as 10 tens times 6?  (Use a place value chart to model 10 times 10 is the same as 1 ten times 1 ten.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When </a:t>
            </a:r>
            <a:r>
              <a:rPr lang="en-US" dirty="0"/>
              <a:t>we multiply or divide by 10, do we change the digits or the unit?  Make a few examples.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72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Ticket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to show me what you have learned! </a:t>
            </a:r>
          </a:p>
          <a:p>
            <a:r>
              <a:rPr lang="en-US" dirty="0" smtClean="0"/>
              <a:t>Expectations:</a:t>
            </a:r>
          </a:p>
          <a:p>
            <a:pPr lvl="1"/>
            <a:r>
              <a:rPr lang="en-US" dirty="0" smtClean="0"/>
              <a:t>Voice level 0 </a:t>
            </a:r>
          </a:p>
          <a:p>
            <a:pPr lvl="1"/>
            <a:r>
              <a:rPr lang="en-US" dirty="0" smtClean="0"/>
              <a:t>Stay in your seat </a:t>
            </a:r>
          </a:p>
          <a:p>
            <a:pPr lvl="1"/>
            <a:r>
              <a:rPr lang="en-US" dirty="0" smtClean="0"/>
              <a:t>Try your best!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38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Now each of you is going to get a white board to work out problems on. </a:t>
            </a:r>
          </a:p>
          <a:p>
            <a:endParaRPr lang="en-US" sz="3600" dirty="0"/>
          </a:p>
          <a:p>
            <a:r>
              <a:rPr lang="en-US" sz="3600" dirty="0" smtClean="0"/>
              <a:t>Who remembers expectations for white boards? 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35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471578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Show </a:t>
            </a:r>
            <a:r>
              <a:rPr lang="en-US" dirty="0"/>
              <a:t>5 tens as place value disks, and write the number below it.  </a:t>
            </a:r>
          </a:p>
          <a:p>
            <a:r>
              <a:rPr lang="en-US" dirty="0" smtClean="0"/>
              <a:t>Say </a:t>
            </a:r>
            <a:r>
              <a:rPr lang="en-US" dirty="0"/>
              <a:t>the number in unit </a:t>
            </a:r>
            <a:r>
              <a:rPr lang="en-US" dirty="0" smtClean="0"/>
              <a:t>form</a:t>
            </a:r>
          </a:p>
          <a:p>
            <a:r>
              <a:rPr lang="en-US" dirty="0" smtClean="0"/>
              <a:t>5 tens.</a:t>
            </a:r>
          </a:p>
          <a:p>
            <a:r>
              <a:rPr lang="en-US" dirty="0" smtClean="0"/>
              <a:t>Say </a:t>
            </a:r>
            <a:r>
              <a:rPr lang="en-US" dirty="0"/>
              <a:t>the number in standard form</a:t>
            </a:r>
            <a:r>
              <a:rPr lang="en-US" dirty="0" smtClean="0"/>
              <a:t>.</a:t>
            </a:r>
          </a:p>
          <a:p>
            <a:r>
              <a:rPr lang="en-US" dirty="0" smtClean="0"/>
              <a:t>50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74659200"/>
              </p:ext>
            </p:extLst>
          </p:nvPr>
        </p:nvGraphicFramePr>
        <p:xfrm>
          <a:off x="4259254" y="2791602"/>
          <a:ext cx="4241800" cy="2433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0450"/>
                <a:gridCol w="1060450"/>
                <a:gridCol w="1060450"/>
                <a:gridCol w="1060450"/>
              </a:tblGrid>
              <a:tr h="647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579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Oval 10"/>
          <p:cNvSpPr/>
          <p:nvPr/>
        </p:nvSpPr>
        <p:spPr>
          <a:xfrm>
            <a:off x="6508279" y="3598507"/>
            <a:ext cx="264564" cy="264596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25243" y="3599022"/>
            <a:ext cx="264564" cy="264596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508279" y="3983200"/>
            <a:ext cx="264564" cy="264596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925243" y="3983200"/>
            <a:ext cx="264564" cy="264596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680246" y="4669018"/>
            <a:ext cx="30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6" name="Oval 15"/>
          <p:cNvSpPr/>
          <p:nvPr/>
        </p:nvSpPr>
        <p:spPr>
          <a:xfrm>
            <a:off x="6508279" y="4368213"/>
            <a:ext cx="264564" cy="264596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305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471578" cy="4525963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Show 3 </a:t>
            </a:r>
            <a:r>
              <a:rPr lang="en-US" dirty="0"/>
              <a:t>ones</a:t>
            </a:r>
            <a:r>
              <a:rPr lang="en-US" dirty="0" smtClean="0"/>
              <a:t> </a:t>
            </a:r>
            <a:r>
              <a:rPr lang="en-US" dirty="0"/>
              <a:t>as place value disks.  Write the number below it.</a:t>
            </a:r>
          </a:p>
          <a:p>
            <a:pPr marL="457200" indent="-457200">
              <a:buFont typeface="Arial"/>
              <a:buChar char="•"/>
            </a:pPr>
            <a:r>
              <a:rPr lang="en-US" dirty="0"/>
              <a:t>Show 4</a:t>
            </a:r>
            <a:r>
              <a:rPr lang="en-US" dirty="0" smtClean="0"/>
              <a:t> hundred </a:t>
            </a:r>
            <a:r>
              <a:rPr lang="en-US" dirty="0"/>
              <a:t>disks and write the number below </a:t>
            </a:r>
            <a:r>
              <a:rPr lang="en-US" dirty="0" smtClean="0"/>
              <a:t>it.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Say </a:t>
            </a:r>
            <a:r>
              <a:rPr lang="en-US" dirty="0"/>
              <a:t>the number in unit form</a:t>
            </a:r>
            <a:r>
              <a:rPr lang="en-US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4 hundred </a:t>
            </a:r>
            <a:r>
              <a:rPr lang="en-US" dirty="0"/>
              <a:t>3</a:t>
            </a:r>
            <a:r>
              <a:rPr lang="en-US" dirty="0" smtClean="0"/>
              <a:t> ones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Say </a:t>
            </a:r>
            <a:r>
              <a:rPr lang="en-US" dirty="0"/>
              <a:t>the number in standard form</a:t>
            </a:r>
            <a:r>
              <a:rPr lang="en-US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403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0153622"/>
              </p:ext>
            </p:extLst>
          </p:nvPr>
        </p:nvGraphicFramePr>
        <p:xfrm>
          <a:off x="4285705" y="2765142"/>
          <a:ext cx="4321176" cy="2380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294"/>
                <a:gridCol w="1080294"/>
                <a:gridCol w="1080294"/>
                <a:gridCol w="1080294"/>
              </a:tblGrid>
              <a:tr h="647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3287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65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471578" cy="4525963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Show 3 </a:t>
            </a:r>
            <a:r>
              <a:rPr lang="en-US" dirty="0"/>
              <a:t>ones as place value disks.  Write the number below it.</a:t>
            </a:r>
          </a:p>
          <a:p>
            <a:pPr marL="457200" indent="-457200">
              <a:buFont typeface="Arial"/>
              <a:buChar char="•"/>
            </a:pPr>
            <a:r>
              <a:rPr lang="en-US" dirty="0"/>
              <a:t>Show </a:t>
            </a:r>
            <a:r>
              <a:rPr lang="en-US" dirty="0" smtClean="0"/>
              <a:t>2 hundred </a:t>
            </a:r>
            <a:r>
              <a:rPr lang="en-US" dirty="0"/>
              <a:t>disks and write the number below </a:t>
            </a:r>
            <a:r>
              <a:rPr lang="en-US" dirty="0" smtClean="0"/>
              <a:t>it.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Say </a:t>
            </a:r>
            <a:r>
              <a:rPr lang="en-US" dirty="0"/>
              <a:t>the number in unit form</a:t>
            </a:r>
            <a:r>
              <a:rPr lang="en-US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2 </a:t>
            </a:r>
            <a:r>
              <a:rPr lang="en-US" dirty="0"/>
              <a:t>hundreds 3 ones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Say </a:t>
            </a:r>
            <a:r>
              <a:rPr lang="en-US" dirty="0"/>
              <a:t>the number in standard form</a:t>
            </a:r>
            <a:r>
              <a:rPr lang="en-US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203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68791578"/>
              </p:ext>
            </p:extLst>
          </p:nvPr>
        </p:nvGraphicFramePr>
        <p:xfrm>
          <a:off x="4285705" y="2765142"/>
          <a:ext cx="4321176" cy="2380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294"/>
                <a:gridCol w="1080294"/>
                <a:gridCol w="1080294"/>
                <a:gridCol w="1080294"/>
              </a:tblGrid>
              <a:tr h="647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3287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31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do it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574800"/>
            <a:ext cx="3828505" cy="4525963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Show</a:t>
            </a:r>
            <a:r>
              <a:rPr lang="en-US" dirty="0"/>
              <a:t>1 thousand 2 hundreds</a:t>
            </a:r>
            <a:r>
              <a:rPr lang="en-US" dirty="0" smtClean="0"/>
              <a:t>, as </a:t>
            </a:r>
            <a:r>
              <a:rPr lang="en-US" dirty="0"/>
              <a:t>place value disks. </a:t>
            </a:r>
            <a:r>
              <a:rPr lang="en-US" dirty="0" smtClean="0"/>
              <a:t>Write </a:t>
            </a:r>
            <a:r>
              <a:rPr lang="en-US" dirty="0"/>
              <a:t>the number below it.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Say </a:t>
            </a:r>
            <a:r>
              <a:rPr lang="en-US" dirty="0"/>
              <a:t>the number in standard form</a:t>
            </a:r>
            <a:r>
              <a:rPr lang="en-US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1200</a:t>
            </a: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56827760"/>
              </p:ext>
            </p:extLst>
          </p:nvPr>
        </p:nvGraphicFramePr>
        <p:xfrm>
          <a:off x="4285705" y="2765142"/>
          <a:ext cx="4321176" cy="2380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294"/>
                <a:gridCol w="1080294"/>
                <a:gridCol w="1080294"/>
                <a:gridCol w="1080294"/>
              </a:tblGrid>
              <a:tr h="647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3287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88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do it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574800"/>
            <a:ext cx="3828505" cy="4525963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Show</a:t>
            </a:r>
            <a:r>
              <a:rPr lang="en-US" dirty="0"/>
              <a:t>4 thousands 2 tens</a:t>
            </a:r>
            <a:r>
              <a:rPr lang="en-US" dirty="0" smtClean="0"/>
              <a:t>, as </a:t>
            </a:r>
            <a:r>
              <a:rPr lang="en-US" dirty="0"/>
              <a:t>place value disks. </a:t>
            </a:r>
            <a:r>
              <a:rPr lang="en-US" dirty="0" smtClean="0"/>
              <a:t>Write </a:t>
            </a:r>
            <a:r>
              <a:rPr lang="en-US" dirty="0"/>
              <a:t>the number below it.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Say </a:t>
            </a:r>
            <a:r>
              <a:rPr lang="en-US" dirty="0"/>
              <a:t>the number in standard form</a:t>
            </a:r>
            <a:r>
              <a:rPr lang="en-US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4020</a:t>
            </a: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87808654"/>
              </p:ext>
            </p:extLst>
          </p:nvPr>
        </p:nvGraphicFramePr>
        <p:xfrm>
          <a:off x="4285705" y="2765142"/>
          <a:ext cx="4321176" cy="2380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294"/>
                <a:gridCol w="1080294"/>
                <a:gridCol w="1080294"/>
                <a:gridCol w="1080294"/>
              </a:tblGrid>
              <a:tr h="647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3287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Helen Steinhauser, jaquette@edtech4ALEKS.com, August 2015.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13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2163</Words>
  <Application>Microsoft Macintosh PowerPoint</Application>
  <PresentationFormat>On-screen Show (4:3)</PresentationFormat>
  <Paragraphs>259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Advantage</vt:lpstr>
      <vt:lpstr>Multiplying by base 10s</vt:lpstr>
      <vt:lpstr>Do Now</vt:lpstr>
      <vt:lpstr>Objective/Purpose</vt:lpstr>
      <vt:lpstr>PowerPoint Presentation</vt:lpstr>
      <vt:lpstr>I do </vt:lpstr>
      <vt:lpstr>We do </vt:lpstr>
      <vt:lpstr>We do </vt:lpstr>
      <vt:lpstr>You do it together</vt:lpstr>
      <vt:lpstr>You do it together</vt:lpstr>
      <vt:lpstr>You do it alone</vt:lpstr>
      <vt:lpstr>Fill in the blank.  (write the complete number sentence on your white board)</vt:lpstr>
      <vt:lpstr>Fill in the blank.  (write the complete number sentence on your white board)</vt:lpstr>
      <vt:lpstr>Fill in the blank.  (write the complete number sentence on your white board)</vt:lpstr>
      <vt:lpstr>Fill in the blank.  (write the complete number sentence on your white board)</vt:lpstr>
      <vt:lpstr>Fill in the blank.  (write the complete number sentence on your white board)</vt:lpstr>
      <vt:lpstr>Application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Fill in the blank.</vt:lpstr>
      <vt:lpstr>More practice</vt:lpstr>
      <vt:lpstr>More practice</vt:lpstr>
      <vt:lpstr>Now let’s practice with division.</vt:lpstr>
      <vt:lpstr>Now let’s practice with division.</vt:lpstr>
      <vt:lpstr>Now let’s practice with division.</vt:lpstr>
      <vt:lpstr>Now let’s practice with division.</vt:lpstr>
      <vt:lpstr>10 × (3 hundreds 2 tens).</vt:lpstr>
      <vt:lpstr>(7 hundreds 9 tens) ÷ 10 </vt:lpstr>
      <vt:lpstr>10 × (4 thousands 5 hundreds) </vt:lpstr>
      <vt:lpstr>4 ten thousands 2 tens) ÷ 10</vt:lpstr>
      <vt:lpstr>Independent Practice</vt:lpstr>
      <vt:lpstr>Discussion</vt:lpstr>
      <vt:lpstr>Discussion</vt:lpstr>
      <vt:lpstr>Discussion</vt:lpstr>
      <vt:lpstr>Exit Ticket</vt:lpstr>
    </vt:vector>
  </TitlesOfParts>
  <Company>University of Wisconsin-Milwaukee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Steinhauser</dc:creator>
  <cp:lastModifiedBy>Susette Jaquette</cp:lastModifiedBy>
  <cp:revision>34</cp:revision>
  <dcterms:created xsi:type="dcterms:W3CDTF">2015-08-06T20:33:51Z</dcterms:created>
  <dcterms:modified xsi:type="dcterms:W3CDTF">2015-09-06T13:04:06Z</dcterms:modified>
</cp:coreProperties>
</file>