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56" r:id="rId2"/>
    <p:sldId id="257" r:id="rId3"/>
    <p:sldId id="258" r:id="rId4"/>
    <p:sldId id="265" r:id="rId5"/>
    <p:sldId id="264" r:id="rId6"/>
    <p:sldId id="266" r:id="rId7"/>
    <p:sldId id="267" r:id="rId8"/>
    <p:sldId id="268" r:id="rId9"/>
    <p:sldId id="269" r:id="rId10"/>
    <p:sldId id="271" r:id="rId11"/>
    <p:sldId id="272" r:id="rId12"/>
    <p:sldId id="274" r:id="rId13"/>
    <p:sldId id="273" r:id="rId14"/>
    <p:sldId id="259" r:id="rId15"/>
    <p:sldId id="26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15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9A3E32-ECA2-984E-8EF7-A0FDCAF3D0B2}" type="datetimeFigureOut">
              <a:rPr lang="en-US" smtClean="0"/>
              <a:t>9/6/15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44EE956-53FC-AC40-840B-64AD4C26CB14}" type="slidenum">
              <a:rPr lang="en-US" smtClean="0"/>
              <a:t>‹#›</a:t>
            </a:fld>
            <a:endParaRPr lang="en-US"/>
          </a:p>
        </p:txBody>
      </p:sp>
    </p:spTree>
    <p:extLst>
      <p:ext uri="{BB962C8B-B14F-4D97-AF65-F5344CB8AC3E}">
        <p14:creationId xmlns:p14="http://schemas.microsoft.com/office/powerpoint/2010/main" val="13070762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F667A9-2F81-7946-97EE-66B403012932}" type="datetimeFigureOut">
              <a:rPr lang="en-US" smtClean="0"/>
              <a:t>9/6/15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D6BC1D-3C0A-754B-A588-72AB70D7227C}" type="slidenum">
              <a:rPr lang="en-US" smtClean="0"/>
              <a:t>‹#›</a:t>
            </a:fld>
            <a:endParaRPr lang="en-US"/>
          </a:p>
        </p:txBody>
      </p:sp>
    </p:spTree>
    <p:extLst>
      <p:ext uri="{BB962C8B-B14F-4D97-AF65-F5344CB8AC3E}">
        <p14:creationId xmlns:p14="http://schemas.microsoft.com/office/powerpoint/2010/main" val="16582937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0EEE39-1C38-E14E-AADB-E1477AFAA506}"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2F9B22-87B3-4B49-9940-08107651BF30}"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1F838-17D2-AF4C-B245-0A745D2D0D99}"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A6BEE2-835F-3243-B932-B6D235A7F9AC}"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CBDB24C-206B-3249-90C6-A905D281F733}"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170CDC-49EF-574F-A5DD-C76D5B27D4D7}"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284444-E519-3547-924F-4E200DBCF230}" type="datetime1">
              <a:rPr lang="en-US" smtClean="0"/>
              <a:t>9/6/15</a:t>
            </a:fld>
            <a:endParaRPr lang="en-US"/>
          </a:p>
        </p:txBody>
      </p:sp>
      <p:sp>
        <p:nvSpPr>
          <p:cNvPr id="8" name="Footer Placeholder 7"/>
          <p:cNvSpPr>
            <a:spLocks noGrp="1"/>
          </p:cNvSpPr>
          <p:nvPr>
            <p:ph type="ftr" sz="quarter" idx="11"/>
          </p:nvPr>
        </p:nvSpPr>
        <p:spPr/>
        <p:txBody>
          <a:bodyPr/>
          <a:lstStyle/>
          <a:p>
            <a:r>
              <a:rPr lang="en-US" smtClean="0"/>
              <a:t>© Helen Steinhauser, jaquette@edtech4ALEKS.com, August 2015.   </a:t>
            </a:r>
            <a:endParaRPr lang="en-US"/>
          </a:p>
        </p:txBody>
      </p:sp>
      <p:sp>
        <p:nvSpPr>
          <p:cNvPr id="9" name="Slide Number Placeholder 8"/>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08C4DB-998D-EC40-9F54-3679F0F6014C}" type="datetime1">
              <a:rPr lang="en-US" smtClean="0"/>
              <a:t>9/6/15</a:t>
            </a:fld>
            <a:endParaRPr lang="en-US"/>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
        <p:nvSpPr>
          <p:cNvPr id="5" name="Slide Number Placeholder 4"/>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1BC268-70B1-4944-BBDC-7D4E1C74E61C}" type="datetime1">
              <a:rPr lang="en-US" smtClean="0"/>
              <a:t>9/6/15</a:t>
            </a:fld>
            <a:endParaRPr lang="en-US"/>
          </a:p>
        </p:txBody>
      </p:sp>
      <p:sp>
        <p:nvSpPr>
          <p:cNvPr id="3" name="Footer Placeholder 2"/>
          <p:cNvSpPr>
            <a:spLocks noGrp="1"/>
          </p:cNvSpPr>
          <p:nvPr>
            <p:ph type="ftr" sz="quarter" idx="11"/>
          </p:nvPr>
        </p:nvSpPr>
        <p:spPr/>
        <p:txBody>
          <a:bodyPr/>
          <a:lstStyle/>
          <a:p>
            <a:r>
              <a:rPr lang="en-US" smtClean="0"/>
              <a:t>© Helen Steinhauser, jaquette@edtech4ALEKS.com, August 2015.   </a:t>
            </a:r>
            <a:endParaRPr lang="en-US"/>
          </a:p>
        </p:txBody>
      </p:sp>
      <p:sp>
        <p:nvSpPr>
          <p:cNvPr id="4" name="Slide Number Placeholder 3"/>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BFCFFB97-D306-8A4D-8FE2-A3B2CD427AA7}" type="datetime1">
              <a:rPr lang="en-US" smtClean="0"/>
              <a:t>9/6/15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696646E-B2DA-0944-A74F-2A1BE184F2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0BDB40-CC95-2D45-A830-14F7AFE7A88B}"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81D55B7-D5BC-8B4E-AFD7-04DF4E9D6CAD}" type="datetime1">
              <a:rPr lang="en-US" smtClean="0"/>
              <a:t>9/6/15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n-US" smtClean="0"/>
              <a:t>© Helen Steinhauser, jaquette@edtech4ALEKS.com, August 2015.   </a:t>
            </a:r>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696646E-B2DA-0944-A74F-2A1BE184F2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feature=player_embedded&amp;v=tCKstDXMslQ"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 Experience in Relationships as Measuring Rate </a:t>
            </a:r>
          </a:p>
        </p:txBody>
      </p:sp>
      <p:sp>
        <p:nvSpPr>
          <p:cNvPr id="3" name="Subtitle 2"/>
          <p:cNvSpPr>
            <a:spLocks noGrp="1"/>
          </p:cNvSpPr>
          <p:nvPr>
            <p:ph type="subTitle" idx="1"/>
          </p:nvPr>
        </p:nvSpPr>
        <p:spPr/>
        <p:txBody>
          <a:bodyPr/>
          <a:lstStyle/>
          <a:p>
            <a:r>
              <a:rPr lang="en-US" dirty="0" smtClean="0"/>
              <a:t>Grad 7, Module 1, Lesson 1</a:t>
            </a: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16010636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a:xfrm>
            <a:off x="822960" y="914400"/>
            <a:ext cx="7520940" cy="3766077"/>
          </a:xfrm>
        </p:spPr>
        <p:txBody>
          <a:bodyPr>
            <a:noAutofit/>
          </a:bodyPr>
          <a:lstStyle/>
          <a:p>
            <a:pPr lvl="0">
              <a:buFont typeface="Arial"/>
              <a:buChar char="•"/>
            </a:pPr>
            <a:r>
              <a:rPr lang="en-US" sz="2200" dirty="0"/>
              <a:t>Are the ratios of boys to girls in the two classes equivalent? </a:t>
            </a:r>
          </a:p>
          <a:p>
            <a:pPr lvl="0">
              <a:buFont typeface="Arial"/>
              <a:buChar char="•"/>
            </a:pPr>
            <a:r>
              <a:rPr lang="en-US" sz="2200" dirty="0"/>
              <a:t>What could these ratios tell us? </a:t>
            </a:r>
            <a:endParaRPr lang="en-US" sz="2200" dirty="0" smtClean="0"/>
          </a:p>
          <a:p>
            <a:pPr lvl="0">
              <a:buFont typeface="Arial"/>
              <a:buChar char="•"/>
            </a:pPr>
            <a:r>
              <a:rPr lang="en-US" sz="2200" dirty="0" smtClean="0"/>
              <a:t>What </a:t>
            </a:r>
            <a:r>
              <a:rPr lang="en-US" sz="2200" dirty="0"/>
              <a:t>does the ratio of the number of boys to the number of girls in Class 1 to the ratio of the number of boys to the ratio of the number of girls in the entire </a:t>
            </a:r>
            <a:r>
              <a:rPr lang="en-US" sz="2200" i="1" dirty="0"/>
              <a:t>7</a:t>
            </a:r>
            <a:r>
              <a:rPr lang="en-US" sz="2200" baseline="30000" dirty="0"/>
              <a:t>th</a:t>
            </a:r>
            <a:r>
              <a:rPr lang="en-US" sz="2200" dirty="0"/>
              <a:t> grade class tell us?  </a:t>
            </a:r>
            <a:endParaRPr lang="en-US" sz="2200" dirty="0" smtClean="0"/>
          </a:p>
          <a:p>
            <a:pPr lvl="0">
              <a:buFont typeface="Arial"/>
              <a:buChar char="•"/>
            </a:pPr>
            <a:r>
              <a:rPr lang="en-US" sz="2200" dirty="0" smtClean="0"/>
              <a:t>Are </a:t>
            </a:r>
            <a:r>
              <a:rPr lang="en-US" sz="2200" dirty="0"/>
              <a:t>they equivalent? </a:t>
            </a:r>
            <a:endParaRPr lang="en-US" sz="2200" dirty="0" smtClean="0"/>
          </a:p>
          <a:p>
            <a:pPr lvl="0">
              <a:buFont typeface="Arial"/>
              <a:buChar char="•"/>
            </a:pPr>
            <a:r>
              <a:rPr lang="en-US" sz="2200" dirty="0" smtClean="0"/>
              <a:t>If </a:t>
            </a:r>
            <a:r>
              <a:rPr lang="en-US" sz="2200" dirty="0"/>
              <a:t>there is a larger ratio of boys to girls in one class than in the grade as a whole, what must be true about the boy to girl ratio in other classes? </a:t>
            </a:r>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27302448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285750" lvl="0" indent="-285750">
              <a:buFont typeface="Arial"/>
              <a:buChar char="•"/>
            </a:pPr>
            <a:r>
              <a:rPr lang="en-US" sz="2800" dirty="0" smtClean="0"/>
              <a:t>Now lets add our class to the table and then fill in the table for the “whole” 7</a:t>
            </a:r>
            <a:r>
              <a:rPr lang="en-US" sz="2800" baseline="30000" dirty="0" smtClean="0"/>
              <a:t>th</a:t>
            </a:r>
            <a:r>
              <a:rPr lang="en-US" sz="2800" dirty="0" smtClean="0"/>
              <a:t> grade. </a:t>
            </a:r>
          </a:p>
          <a:p>
            <a:pPr marL="285750" lvl="0" indent="-285750">
              <a:buFont typeface="Arial"/>
              <a:buChar char="•"/>
            </a:pPr>
            <a:r>
              <a:rPr lang="en-US" sz="2800" dirty="0" smtClean="0"/>
              <a:t>How </a:t>
            </a:r>
            <a:r>
              <a:rPr lang="en-US" sz="2800" dirty="0"/>
              <a:t>do we compare ratios when we have varying sizes of quantities?  </a:t>
            </a:r>
          </a:p>
          <a:p>
            <a:pPr marL="285750" lvl="0" indent="-285750">
              <a:buFont typeface="Arial"/>
              <a:buChar char="•"/>
            </a:pPr>
            <a:r>
              <a:rPr lang="en-US" sz="2800" dirty="0" smtClean="0"/>
              <a:t>Finding </a:t>
            </a:r>
            <a:r>
              <a:rPr lang="en-US" sz="2800" dirty="0"/>
              <a:t>the unit rate may help.  </a:t>
            </a:r>
            <a:endParaRPr lang="en-US" sz="2800" dirty="0" smtClean="0"/>
          </a:p>
          <a:p>
            <a:pPr marL="0" lvl="0" indent="0"/>
            <a:endParaRPr lang="en-US" sz="2800"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444117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edg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edg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 work </a:t>
            </a:r>
            <a:endParaRPr lang="en-US" dirty="0"/>
          </a:p>
        </p:txBody>
      </p:sp>
      <p:sp>
        <p:nvSpPr>
          <p:cNvPr id="3" name="Content Placeholder 2"/>
          <p:cNvSpPr>
            <a:spLocks noGrp="1"/>
          </p:cNvSpPr>
          <p:nvPr>
            <p:ph idx="1"/>
          </p:nvPr>
        </p:nvSpPr>
        <p:spPr/>
        <p:txBody>
          <a:bodyPr/>
          <a:lstStyle/>
          <a:p>
            <a:r>
              <a:rPr lang="en-US" sz="2800" dirty="0"/>
              <a:t>Exercise 1:  Which is the Better Buy?</a:t>
            </a:r>
          </a:p>
          <a:p>
            <a:pPr>
              <a:buFont typeface="Arial"/>
              <a:buChar char="•"/>
            </a:pPr>
            <a:r>
              <a:rPr lang="en-US" sz="2800" dirty="0"/>
              <a:t>Value-Mart is advertising a Back-to-School sale on pencils. A pack of </a:t>
            </a:r>
            <a:r>
              <a:rPr lang="en-US" sz="2800" i="1" dirty="0"/>
              <a:t>30</a:t>
            </a:r>
            <a:r>
              <a:rPr lang="en-US" sz="2800" dirty="0"/>
              <a:t> sells for </a:t>
            </a:r>
            <a:r>
              <a:rPr lang="en-US" sz="2800" i="1" dirty="0"/>
              <a:t>$7.97</a:t>
            </a:r>
            <a:r>
              <a:rPr lang="en-US" sz="2800" dirty="0"/>
              <a:t>, whereas a </a:t>
            </a:r>
            <a:r>
              <a:rPr lang="en-US" sz="2800" i="1" dirty="0"/>
              <a:t>12</a:t>
            </a:r>
            <a:r>
              <a:rPr lang="en-US" sz="2800" dirty="0"/>
              <a:t>-pack of the same brand cost for </a:t>
            </a:r>
            <a:r>
              <a:rPr lang="en-US" sz="2800" i="1" dirty="0"/>
              <a:t>$4.77</a:t>
            </a:r>
            <a:r>
              <a:rPr lang="en-US" sz="2800" dirty="0"/>
              <a:t>.  Which is the better buy?  How do you know? </a:t>
            </a:r>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104033701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Font typeface="Arial"/>
              <a:buChar char="•"/>
            </a:pPr>
            <a:r>
              <a:rPr lang="en-US" sz="2800" dirty="0"/>
              <a:t>How is finding an associated rate or unit rate helpful when making comparisons between quantities?</a:t>
            </a:r>
          </a:p>
          <a:p>
            <a:pPr lvl="3">
              <a:buFont typeface="Arial"/>
              <a:buChar char="•"/>
            </a:pPr>
            <a:r>
              <a:rPr lang="en-US" sz="2800" i="1" dirty="0"/>
              <a:t>The unit rate tells the number of units of one quantity per one unit of a second quantity.  For example, a unit price of 0.4 means 1 juice box from a six-pack costs $0.40.</a:t>
            </a:r>
            <a:r>
              <a:rPr lang="en-US" sz="2800" dirty="0"/>
              <a:t> </a:t>
            </a:r>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7284409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Practice</a:t>
            </a:r>
            <a:endParaRPr lang="en-US" dirty="0"/>
          </a:p>
        </p:txBody>
      </p:sp>
      <p:sp>
        <p:nvSpPr>
          <p:cNvPr id="3" name="Content Placeholder 2"/>
          <p:cNvSpPr>
            <a:spLocks noGrp="1"/>
          </p:cNvSpPr>
          <p:nvPr>
            <p:ph idx="1"/>
          </p:nvPr>
        </p:nvSpPr>
        <p:spPr/>
        <p:txBody>
          <a:bodyPr/>
          <a:lstStyle/>
          <a:p>
            <a:r>
              <a:rPr lang="en-US" sz="2800" dirty="0" smtClean="0"/>
              <a:t>Complete the problem set independently. </a:t>
            </a:r>
          </a:p>
          <a:p>
            <a:r>
              <a:rPr lang="en-US" sz="2800" dirty="0" smtClean="0"/>
              <a:t>Expectations:</a:t>
            </a:r>
          </a:p>
          <a:p>
            <a:pPr lvl="1"/>
            <a:r>
              <a:rPr lang="en-US" sz="2800" dirty="0" smtClean="0"/>
              <a:t>Voice level 0</a:t>
            </a:r>
          </a:p>
          <a:p>
            <a:pPr lvl="1"/>
            <a:r>
              <a:rPr lang="en-US" sz="2800" dirty="0" smtClean="0"/>
              <a:t>Stay in your seat</a:t>
            </a:r>
          </a:p>
          <a:p>
            <a:pPr lvl="1"/>
            <a:r>
              <a:rPr lang="en-US" sz="2800" dirty="0" smtClean="0"/>
              <a:t>Only working on your own paper and the problem set. </a:t>
            </a:r>
          </a:p>
          <a:p>
            <a:pPr marL="349250" lvl="1" indent="0">
              <a:buNone/>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385221452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Ticket</a:t>
            </a:r>
            <a:endParaRPr lang="en-US" dirty="0"/>
          </a:p>
        </p:txBody>
      </p:sp>
      <p:sp>
        <p:nvSpPr>
          <p:cNvPr id="3" name="Content Placeholder 2"/>
          <p:cNvSpPr>
            <a:spLocks noGrp="1"/>
          </p:cNvSpPr>
          <p:nvPr>
            <p:ph idx="1"/>
          </p:nvPr>
        </p:nvSpPr>
        <p:spPr/>
        <p:txBody>
          <a:bodyPr>
            <a:normAutofit fontScale="92500"/>
          </a:bodyPr>
          <a:lstStyle/>
          <a:p>
            <a:r>
              <a:rPr lang="en-US" dirty="0" smtClean="0"/>
              <a:t>Time to show me what you have learned! </a:t>
            </a:r>
          </a:p>
          <a:p>
            <a:r>
              <a:rPr lang="en-US" dirty="0" smtClean="0"/>
              <a:t>Expectations:</a:t>
            </a:r>
          </a:p>
          <a:p>
            <a:pPr lvl="1"/>
            <a:r>
              <a:rPr lang="en-US" dirty="0" smtClean="0"/>
              <a:t>Voice level 0 </a:t>
            </a:r>
          </a:p>
          <a:p>
            <a:pPr lvl="1"/>
            <a:r>
              <a:rPr lang="en-US" dirty="0" smtClean="0"/>
              <a:t>Stay in your seat </a:t>
            </a:r>
          </a:p>
          <a:p>
            <a:pPr lvl="1"/>
            <a:r>
              <a:rPr lang="en-US" dirty="0" smtClean="0"/>
              <a:t>Try your best! </a:t>
            </a:r>
          </a:p>
          <a:p>
            <a:pPr lvl="1"/>
            <a:endParaRPr lang="en-US" dirty="0"/>
          </a:p>
          <a:p>
            <a:pPr lvl="1"/>
            <a:endParaRPr lang="en-US" dirty="0" smtClean="0"/>
          </a:p>
          <a:p>
            <a:r>
              <a:rPr lang="en-US" u="sng" dirty="0">
                <a:hlinkClick r:id="rId2"/>
              </a:rPr>
              <a:t>http://www.youtube.com/watch?feature=player_embedded&amp;v=tCKstDXMslQ</a:t>
            </a:r>
            <a:endParaRPr lang="en-US" dirty="0"/>
          </a:p>
          <a:p>
            <a:r>
              <a:rPr lang="en-US" dirty="0"/>
              <a:t>Students may need to see the video more than once.  After watching the video the first time, it might be helpful for students to know that </a:t>
            </a:r>
            <a:r>
              <a:rPr lang="en-US" i="1" dirty="0"/>
              <a:t>100</a:t>
            </a:r>
            <a:r>
              <a:rPr lang="en-US" dirty="0"/>
              <a:t> meters is just a little longer than a football field (which measures </a:t>
            </a:r>
            <a:r>
              <a:rPr lang="en-US" i="1" dirty="0"/>
              <a:t>100</a:t>
            </a:r>
            <a:r>
              <a:rPr lang="en-US" dirty="0"/>
              <a:t> yards), and this record was recorded in </a:t>
            </a:r>
            <a:r>
              <a:rPr lang="en-US" i="1" dirty="0"/>
              <a:t>2009</a:t>
            </a:r>
            <a:r>
              <a:rPr lang="en-US" dirty="0"/>
              <a:t>.  Tillman the English bulldog covered a </a:t>
            </a:r>
            <a:r>
              <a:rPr lang="en-US" i="1" dirty="0"/>
              <a:t>100</a:t>
            </a:r>
            <a:r>
              <a:rPr lang="en-US" dirty="0"/>
              <a:t>-meter stretch of a parking lot in a time of </a:t>
            </a:r>
            <a:r>
              <a:rPr lang="en-US" i="1" dirty="0"/>
              <a:t>19.678</a:t>
            </a:r>
            <a:r>
              <a:rPr lang="en-US" dirty="0"/>
              <a:t> seconds during the X Games XV in Los Angeles, California, USA. </a:t>
            </a:r>
          </a:p>
          <a:p>
            <a:pPr lvl="1"/>
            <a:endParaRPr lang="en-US" dirty="0" smtClean="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39920526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Now</a:t>
            </a:r>
            <a:endParaRPr lang="en-US" dirty="0"/>
          </a:p>
        </p:txBody>
      </p:sp>
      <p:sp>
        <p:nvSpPr>
          <p:cNvPr id="3" name="Content Placeholder 2"/>
          <p:cNvSpPr>
            <a:spLocks noGrp="1"/>
          </p:cNvSpPr>
          <p:nvPr>
            <p:ph idx="1"/>
          </p:nvPr>
        </p:nvSpPr>
        <p:spPr/>
        <p:txBody>
          <a:bodyPr>
            <a:normAutofit/>
          </a:bodyPr>
          <a:lstStyle/>
          <a:p>
            <a:pPr>
              <a:buFont typeface="Arial"/>
              <a:buChar char="•"/>
            </a:pPr>
            <a:r>
              <a:rPr lang="en-US" sz="2800" dirty="0" smtClean="0"/>
              <a:t>Jeffery wants to call him sister who lives in Germany. It costs $5 to make a call and then $0.10 for each minute. If Jeffery talks to his sister for 40 minutes how much money does Jeffery need to make the call?</a:t>
            </a:r>
            <a:endParaRPr lang="en-US" sz="2800" dirty="0"/>
          </a:p>
          <a:p>
            <a:r>
              <a:rPr lang="en-US" sz="2800" dirty="0" smtClean="0"/>
              <a:t>Title: Ratios </a:t>
            </a:r>
            <a:endParaRPr lang="en-US" sz="2800"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101144927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Objective/Purpose</a:t>
            </a:r>
            <a:endParaRPr lang="en-US" dirty="0"/>
          </a:p>
        </p:txBody>
      </p:sp>
      <p:sp>
        <p:nvSpPr>
          <p:cNvPr id="3" name="Content Placeholder 2"/>
          <p:cNvSpPr>
            <a:spLocks noGrp="1"/>
          </p:cNvSpPr>
          <p:nvPr>
            <p:ph idx="1"/>
          </p:nvPr>
        </p:nvSpPr>
        <p:spPr/>
        <p:txBody>
          <a:bodyPr/>
          <a:lstStyle/>
          <a:p>
            <a:pPr lvl="0">
              <a:buFont typeface="Arial"/>
              <a:buChar char="•"/>
            </a:pPr>
            <a:r>
              <a:rPr lang="en-US" sz="2400" dirty="0"/>
              <a:t>Students compute unit rates associated with ratios of quantities measured in different units.  Students use the context of the problem to recall the meaning of value of a ratio, equivalent ratios, rate, and unit rate, relating them to the context of the experience.</a:t>
            </a:r>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254082455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Arial"/>
              <a:buChar char="•"/>
            </a:pPr>
            <a:r>
              <a:rPr lang="en-US" sz="2400" dirty="0" smtClean="0"/>
              <a:t>Before we start our lesson we are going to need our class work. </a:t>
            </a:r>
          </a:p>
          <a:p>
            <a:endParaRPr lang="en-US" sz="2400" dirty="0"/>
          </a:p>
          <a:p>
            <a:pPr>
              <a:buFont typeface="Arial"/>
              <a:buChar char="•"/>
            </a:pPr>
            <a:r>
              <a:rPr lang="en-US" sz="2400" dirty="0" smtClean="0"/>
              <a:t>Excellent Job!</a:t>
            </a:r>
            <a:endParaRPr lang="en-US" sz="2400"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26898672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buFont typeface="Arial"/>
              <a:buChar char="•"/>
            </a:pPr>
            <a:r>
              <a:rPr lang="en-US" dirty="0" smtClean="0"/>
              <a:t>How </a:t>
            </a:r>
            <a:r>
              <a:rPr lang="en-US" dirty="0"/>
              <a:t>will we measure our rate of passing out papers?</a:t>
            </a:r>
          </a:p>
          <a:p>
            <a:pPr lvl="1"/>
            <a:r>
              <a:rPr lang="en-US" i="1" dirty="0"/>
              <a:t>Using a stopwatch or similar tool to measure the number of seconds taken to pass out papers</a:t>
            </a:r>
            <a:endParaRPr lang="en-US" dirty="0"/>
          </a:p>
          <a:p>
            <a:pPr lvl="0">
              <a:buFont typeface="Arial"/>
              <a:buChar char="•"/>
            </a:pPr>
            <a:r>
              <a:rPr lang="en-US" dirty="0"/>
              <a:t>What quantities will we use to describe our rate?</a:t>
            </a:r>
          </a:p>
          <a:p>
            <a:pPr lvl="1"/>
            <a:r>
              <a:rPr lang="en-US" i="1" dirty="0"/>
              <a:t>The number of papers passed out and the time that it took to pass them out</a:t>
            </a:r>
            <a:endParaRPr lang="en-US" dirty="0"/>
          </a:p>
          <a:p>
            <a:pPr>
              <a:buFont typeface="Arial"/>
              <a:buChar char="•"/>
            </a:pPr>
            <a:r>
              <a:rPr lang="en-US" dirty="0" smtClean="0"/>
              <a:t>Now lets complete </a:t>
            </a:r>
            <a:r>
              <a:rPr lang="en-US" dirty="0"/>
              <a:t>the 2</a:t>
            </a:r>
            <a:r>
              <a:rPr lang="en-US" baseline="30000" dirty="0"/>
              <a:t>nd</a:t>
            </a:r>
            <a:r>
              <a:rPr lang="en-US" dirty="0"/>
              <a:t> and 3</a:t>
            </a:r>
            <a:r>
              <a:rPr lang="en-US" baseline="30000" dirty="0"/>
              <a:t>rd</a:t>
            </a:r>
            <a:r>
              <a:rPr lang="en-US" dirty="0"/>
              <a:t> columns (number of papers and time) on the table as a class.</a:t>
            </a:r>
          </a:p>
          <a:p>
            <a:pPr lvl="0">
              <a:buFont typeface="Arial"/>
              <a:buChar char="•"/>
            </a:pPr>
            <a:r>
              <a:rPr lang="en-US" dirty="0"/>
              <a:t>Describe the quantities you want to measure by talking about what units we use to measure each quantity. </a:t>
            </a:r>
          </a:p>
          <a:p>
            <a:pPr lvl="1"/>
            <a:r>
              <a:rPr lang="en-US" i="1" dirty="0"/>
              <a:t>One quantity measures the number of papers, and the other measures the number of seconds</a:t>
            </a:r>
            <a:r>
              <a:rPr lang="en-US" i="1" dirty="0" smtClean="0"/>
              <a:t>.</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33910586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sp>
        <p:nvSpPr>
          <p:cNvPr id="3" name="Content Placeholder 2"/>
          <p:cNvSpPr>
            <a:spLocks noGrp="1"/>
          </p:cNvSpPr>
          <p:nvPr>
            <p:ph idx="1"/>
          </p:nvPr>
        </p:nvSpPr>
        <p:spPr/>
        <p:txBody>
          <a:bodyPr>
            <a:noAutofit/>
          </a:bodyPr>
          <a:lstStyle/>
          <a:p>
            <a:pPr>
              <a:buFont typeface="Arial"/>
              <a:buChar char="•"/>
            </a:pPr>
            <a:r>
              <a:rPr lang="en-US" sz="2000" u="sng" dirty="0" smtClean="0"/>
              <a:t>Ratio</a:t>
            </a:r>
            <a:r>
              <a:rPr lang="en-US" sz="2000" dirty="0" smtClean="0"/>
              <a:t> – an ordered pair of non-negative numbers, which are not both zero. The ratio is denoted A:B to indicate the order of the number: The number A is first and the number B is second</a:t>
            </a:r>
          </a:p>
          <a:p>
            <a:pPr>
              <a:buFont typeface="Arial"/>
              <a:buChar char="•"/>
            </a:pPr>
            <a:r>
              <a:rPr lang="en-US" sz="2000" dirty="0" smtClean="0"/>
              <a:t>Two ratios A:B and C:D are </a:t>
            </a:r>
            <a:r>
              <a:rPr lang="en-US" sz="2000" u="sng" dirty="0" smtClean="0"/>
              <a:t>equivalent rations </a:t>
            </a:r>
            <a:r>
              <a:rPr lang="en-US" sz="2000" dirty="0" smtClean="0"/>
              <a:t>is there is a positive number, c such that C =</a:t>
            </a:r>
            <a:r>
              <a:rPr lang="en-US" sz="2000" dirty="0" err="1" smtClean="0"/>
              <a:t>cA</a:t>
            </a:r>
            <a:r>
              <a:rPr lang="en-US" sz="2000" dirty="0" smtClean="0"/>
              <a:t> and D = </a:t>
            </a:r>
            <a:r>
              <a:rPr lang="en-US" sz="2000" dirty="0" err="1" smtClean="0"/>
              <a:t>cB</a:t>
            </a:r>
            <a:endParaRPr lang="en-US" sz="2000" dirty="0" smtClean="0"/>
          </a:p>
          <a:p>
            <a:pPr>
              <a:buFont typeface="Arial"/>
              <a:buChar char="•"/>
            </a:pPr>
            <a:r>
              <a:rPr lang="en-US" sz="2000" dirty="0" smtClean="0"/>
              <a:t>A ratio of two quantities, such as 5 miles per 2 hours, can be written as another quantity called a rate. </a:t>
            </a:r>
          </a:p>
          <a:p>
            <a:pPr>
              <a:buFont typeface="Arial"/>
              <a:buChar char="•"/>
            </a:pPr>
            <a:r>
              <a:rPr lang="en-US" sz="2000" u="sng" dirty="0" smtClean="0"/>
              <a:t>Unit Rate </a:t>
            </a:r>
            <a:r>
              <a:rPr lang="en-US" sz="2000" dirty="0" smtClean="0"/>
              <a:t>- The numerical part of the rate </a:t>
            </a:r>
          </a:p>
          <a:p>
            <a:pPr lvl="2">
              <a:buFont typeface="Arial"/>
              <a:buChar char="•"/>
            </a:pPr>
            <a:r>
              <a:rPr lang="en-US" sz="2000" dirty="0" smtClean="0"/>
              <a:t>It is simply the value of the ration, in the case 2.5. This means that in 1 hour the car travels 2.5 miles. The unit for rate is miles/hour, read miles per hour. </a:t>
            </a:r>
            <a:endParaRPr lang="en-US" sz="2000"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367948298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100628"/>
            <a:ext cx="7520940" cy="3910855"/>
          </a:xfrm>
        </p:spPr>
        <p:txBody>
          <a:bodyPr>
            <a:normAutofit fontScale="92500" lnSpcReduction="20000"/>
          </a:bodyPr>
          <a:lstStyle/>
          <a:p>
            <a:pPr>
              <a:buFont typeface="Arial"/>
              <a:buChar char="•"/>
            </a:pPr>
            <a:r>
              <a:rPr lang="en-US" sz="2800" dirty="0" smtClean="0"/>
              <a:t>Now we are going to finish filling out the rate table as a class. </a:t>
            </a:r>
          </a:p>
          <a:p>
            <a:pPr lvl="0">
              <a:buFont typeface="Arial"/>
              <a:buChar char="•"/>
            </a:pPr>
            <a:r>
              <a:rPr lang="en-US" sz="2800" dirty="0" smtClean="0"/>
              <a:t>Our ratios changed with each trial. Are the </a:t>
            </a:r>
            <a:r>
              <a:rPr lang="en-US" sz="2800" dirty="0"/>
              <a:t>two </a:t>
            </a:r>
            <a:r>
              <a:rPr lang="en-US" sz="2800" dirty="0" smtClean="0"/>
              <a:t>ratios in trial 1 and trial 4 </a:t>
            </a:r>
            <a:r>
              <a:rPr lang="en-US" sz="2800" dirty="0"/>
              <a:t>equivalent?  Explain why or why not.  </a:t>
            </a:r>
          </a:p>
          <a:p>
            <a:pPr lvl="0">
              <a:buFont typeface="Arial"/>
              <a:buChar char="•"/>
            </a:pPr>
            <a:r>
              <a:rPr lang="en-US" sz="2800" b="1" dirty="0" smtClean="0"/>
              <a:t>The </a:t>
            </a:r>
            <a:r>
              <a:rPr lang="en-US" sz="2800" b="1" dirty="0"/>
              <a:t>ratios are not equivalent since we passed the same number of papers in a shorter time. </a:t>
            </a:r>
            <a:r>
              <a:rPr lang="en-US" sz="2800" b="1" dirty="0" smtClean="0"/>
              <a:t>The </a:t>
            </a:r>
            <a:r>
              <a:rPr lang="en-US" sz="2800" b="1" dirty="0"/>
              <a:t>following questioning is meant to guide students into the realization that unit rate helps us to make comparisons between a variety of ratios and compare different data points. </a:t>
            </a:r>
          </a:p>
          <a:p>
            <a:pPr>
              <a:buFont typeface="Arial"/>
              <a:buChar char="•"/>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33429716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100628"/>
            <a:ext cx="7520940" cy="3910855"/>
          </a:xfrm>
        </p:spPr>
        <p:txBody>
          <a:bodyPr>
            <a:normAutofit fontScale="92500" lnSpcReduction="10000"/>
          </a:bodyPr>
          <a:lstStyle/>
          <a:p>
            <a:pPr>
              <a:buFont typeface="Arial"/>
              <a:buChar char="•"/>
            </a:pPr>
            <a:r>
              <a:rPr lang="en-US" sz="2800" dirty="0"/>
              <a:t>In another class period, students were able to </a:t>
            </a:r>
            <a:r>
              <a:rPr lang="en-US" sz="2800" dirty="0" smtClean="0"/>
              <a:t>pass </a:t>
            </a:r>
            <a:r>
              <a:rPr lang="en-US" sz="2800" i="1" dirty="0"/>
              <a:t>28</a:t>
            </a:r>
            <a:r>
              <a:rPr lang="en-US" sz="2800" dirty="0"/>
              <a:t> papers in </a:t>
            </a:r>
            <a:r>
              <a:rPr lang="en-US" sz="2800" i="1" dirty="0"/>
              <a:t>15</a:t>
            </a:r>
            <a:r>
              <a:rPr lang="en-US" sz="2800" dirty="0"/>
              <a:t> seconds, then </a:t>
            </a:r>
            <a:r>
              <a:rPr lang="en-US" sz="2800" i="1" dirty="0"/>
              <a:t>28</a:t>
            </a:r>
            <a:r>
              <a:rPr lang="en-US" sz="2800" dirty="0"/>
              <a:t> papers in </a:t>
            </a:r>
            <a:r>
              <a:rPr lang="en-US" sz="2800" i="1" dirty="0"/>
              <a:t>12</a:t>
            </a:r>
            <a:r>
              <a:rPr lang="en-US" sz="2800" dirty="0"/>
              <a:t> seconds.  A third class period passed </a:t>
            </a:r>
            <a:r>
              <a:rPr lang="en-US" sz="2800" i="1" dirty="0"/>
              <a:t>18</a:t>
            </a:r>
            <a:r>
              <a:rPr lang="en-US" sz="2800" dirty="0"/>
              <a:t> papers in </a:t>
            </a:r>
            <a:r>
              <a:rPr lang="en-US" sz="2800" i="1" dirty="0"/>
              <a:t>10</a:t>
            </a:r>
            <a:r>
              <a:rPr lang="en-US" sz="2800" dirty="0"/>
              <a:t> seconds.  How do these compare to our class? </a:t>
            </a:r>
            <a:endParaRPr lang="en-US" sz="2800" dirty="0" smtClean="0"/>
          </a:p>
          <a:p>
            <a:pPr lvl="0">
              <a:buFont typeface="Arial"/>
              <a:buChar char="•"/>
            </a:pPr>
            <a:r>
              <a:rPr lang="en-US" sz="2800" dirty="0" smtClean="0"/>
              <a:t>Now let’s complete </a:t>
            </a:r>
            <a:r>
              <a:rPr lang="en-US" sz="2800" dirty="0"/>
              <a:t>the last two columns of the table, modeling how to find both rate and unit rate.  The associated unit rate is the numerical value </a:t>
            </a:r>
            <a:r>
              <a:rPr lang="en-US" sz="2800" i="1" dirty="0"/>
              <a:t>AB</a:t>
            </a:r>
            <a:r>
              <a:rPr lang="en-US" sz="2800" dirty="0"/>
              <a:t> when there are </a:t>
            </a:r>
            <a:r>
              <a:rPr lang="en-US" sz="2800" i="1" dirty="0"/>
              <a:t>A</a:t>
            </a:r>
            <a:r>
              <a:rPr lang="en-US" sz="2800" dirty="0"/>
              <a:t> units of one quantity for every </a:t>
            </a:r>
            <a:r>
              <a:rPr lang="en-US" sz="2800" i="1" dirty="0"/>
              <a:t>B</a:t>
            </a:r>
            <a:r>
              <a:rPr lang="en-US" sz="2800" dirty="0"/>
              <a:t> units of another quantity. </a:t>
            </a:r>
          </a:p>
          <a:p>
            <a:pPr>
              <a:buFont typeface="Arial"/>
              <a:buChar char="•"/>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1327733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buFont typeface="Arial"/>
              <a:buChar char="•"/>
            </a:pPr>
            <a:r>
              <a:rPr lang="en-US" sz="2800" dirty="0"/>
              <a:t>Let’s make a comparison of two quantities that are measured in the same units by comparing the ratio of the number of boys to the number of girls in this class to the ratio for different classes (and the whole grade). </a:t>
            </a:r>
          </a:p>
          <a:p>
            <a:pPr lvl="0">
              <a:buFont typeface="Arial"/>
              <a:buChar char="•"/>
            </a:pPr>
            <a:r>
              <a:rPr lang="en-US" sz="2800" dirty="0" smtClean="0"/>
              <a:t>Example:  </a:t>
            </a:r>
            <a:r>
              <a:rPr lang="en-US" sz="2800" dirty="0"/>
              <a:t>In this class, we have 14 boys and 12 girls.  In another class, there are 7 boys and 6 girls.  Note:  Any class may be used for comparison; the ratios do not need to be </a:t>
            </a:r>
            <a:r>
              <a:rPr lang="en-US" sz="2800" dirty="0" smtClean="0"/>
              <a:t>equivalent.</a:t>
            </a:r>
          </a:p>
          <a:p>
            <a:pPr lvl="0">
              <a:buFont typeface="Arial"/>
              <a:buChar char="•"/>
            </a:pPr>
            <a:r>
              <a:rPr lang="en-US" sz="2800" dirty="0" smtClean="0"/>
              <a:t>Fill in the table using the example</a:t>
            </a:r>
            <a:endParaRPr lang="en-US" sz="2800" dirty="0"/>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Tree>
    <p:extLst>
      <p:ext uri="{BB962C8B-B14F-4D97-AF65-F5344CB8AC3E}">
        <p14:creationId xmlns:p14="http://schemas.microsoft.com/office/powerpoint/2010/main" val="33852267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86</TotalTime>
  <Words>1239</Words>
  <Application>Microsoft Macintosh PowerPoint</Application>
  <PresentationFormat>On-screen Show (4:3)</PresentationFormat>
  <Paragraphs>76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Angles</vt:lpstr>
      <vt:lpstr>An Experience in Relationships as Measuring Rate </vt:lpstr>
      <vt:lpstr>Do Now</vt:lpstr>
      <vt:lpstr>Objective/Purpose</vt:lpstr>
      <vt:lpstr>PowerPoint Presentation</vt:lpstr>
      <vt:lpstr>PowerPoint Presentation</vt:lpstr>
      <vt:lpstr>Notes</vt:lpstr>
      <vt:lpstr>PowerPoint Presentation</vt:lpstr>
      <vt:lpstr>PowerPoint Presentation</vt:lpstr>
      <vt:lpstr>PowerPoint Presentation</vt:lpstr>
      <vt:lpstr>Discussion</vt:lpstr>
      <vt:lpstr>PowerPoint Presentation</vt:lpstr>
      <vt:lpstr>Partner work </vt:lpstr>
      <vt:lpstr>PowerPoint Presentation</vt:lpstr>
      <vt:lpstr>Independent Practice</vt:lpstr>
      <vt:lpstr>Exit Ticket</vt:lpstr>
    </vt:vector>
  </TitlesOfParts>
  <Company>University of Wisconsin-Milwaukee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Steinhauser</dc:creator>
  <cp:lastModifiedBy>Susette Jaquette</cp:lastModifiedBy>
  <cp:revision>15</cp:revision>
  <dcterms:created xsi:type="dcterms:W3CDTF">2015-08-05T22:45:08Z</dcterms:created>
  <dcterms:modified xsi:type="dcterms:W3CDTF">2015-09-06T13:13:51Z</dcterms:modified>
</cp:coreProperties>
</file>