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62" r:id="rId5"/>
    <p:sldId id="263" r:id="rId6"/>
    <p:sldId id="264" r:id="rId7"/>
    <p:sldId id="266" r:id="rId8"/>
    <p:sldId id="265" r:id="rId9"/>
    <p:sldId id="267" r:id="rId10"/>
    <p:sldId id="269" r:id="rId11"/>
    <p:sldId id="271" r:id="rId12"/>
    <p:sldId id="275" r:id="rId13"/>
    <p:sldId id="276" r:id="rId14"/>
    <p:sldId id="277" r:id="rId15"/>
    <p:sldId id="268" r:id="rId16"/>
    <p:sldId id="278" r:id="rId17"/>
    <p:sldId id="279" r:id="rId18"/>
    <p:sldId id="281" r:id="rId19"/>
    <p:sldId id="283" r:id="rId20"/>
    <p:sldId id="286" r:id="rId21"/>
    <p:sldId id="284" r:id="rId22"/>
    <p:sldId id="287" r:id="rId23"/>
    <p:sldId id="292" r:id="rId24"/>
    <p:sldId id="289" r:id="rId25"/>
    <p:sldId id="291" r:id="rId26"/>
    <p:sldId id="288" r:id="rId27"/>
    <p:sldId id="259" r:id="rId28"/>
    <p:sldId id="293" r:id="rId29"/>
    <p:sldId id="294" r:id="rId30"/>
    <p:sldId id="26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EA061-E3A8-6E4F-8CB3-3804D4E82B8C}" type="datetimeFigureOut">
              <a:rPr lang="en-US" smtClean="0"/>
              <a:t>8/5/15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F40A5-9A08-A948-BFA0-C7B7689F9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38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8B19C-9BF2-8841-9953-A327B4C22876}" type="datetimeFigureOut">
              <a:rPr lang="en-US" smtClean="0"/>
              <a:t>8/5/15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8D016-DD1C-BF47-A119-E7A8D6091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2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6B527F3-3740-9F4D-8FCD-7BE1C2D4D6D5}" type="datetime1">
              <a:rPr lang="en-US" smtClean="0"/>
              <a:t>8/5/15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© Helen Steinhauser, jaquette@edtech4ALEKS.com, August 2015.  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8F1-DC5D-B540-A28F-BAD364A32F61}" type="datetime1">
              <a:rPr lang="en-US" smtClean="0"/>
              <a:t>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B1AC4-CC50-BA46-901F-7EEA9BB771DE}" type="datetime1">
              <a:rPr lang="en-US" smtClean="0"/>
              <a:t>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3D59-8145-9D4D-81B7-DD7B0936BA87}" type="datetime1">
              <a:rPr lang="en-US" smtClean="0"/>
              <a:t>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B13FFE-D958-F544-B788-D3BDA866FA93}" type="datetime1">
              <a:rPr lang="en-US" smtClean="0"/>
              <a:t>8/5/15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 Helen Steinhauser, jaquette@edtech4ALEKS.com, August 2015.  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387C-4DB2-E649-AA56-157671967CB1}" type="datetime1">
              <a:rPr lang="en-US" smtClean="0"/>
              <a:t>8/5/15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94E92-F7BA-7943-A65E-DD1A03374F2C}" type="datetime1">
              <a:rPr lang="en-US" smtClean="0"/>
              <a:t>8/5/15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0C7D-B940-3F42-B192-E7E3E6284220}" type="datetime1">
              <a:rPr lang="en-US" smtClean="0"/>
              <a:t>8/5/15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CCE4A-1122-304A-A7EB-36E6639289A7}" type="datetime1">
              <a:rPr lang="en-US" smtClean="0"/>
              <a:t>8/5/15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9D60-C0EC-8045-8B7A-248E87726183}" type="datetime1">
              <a:rPr lang="en-US" smtClean="0"/>
              <a:t>8/5/15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4BF5-0541-934B-9877-F7D79F963A30}" type="datetime1">
              <a:rPr lang="en-US" smtClean="0"/>
              <a:t>8/5/15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CB3D993-0F2F-B144-8CAD-2DDAE0F6617F}" type="datetime1">
              <a:rPr lang="en-US" smtClean="0"/>
              <a:t>8/5/15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489" y="6355080"/>
            <a:ext cx="55931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Helen Steinhauser, jaquette@edtech4ALEKS.com, August 2015.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Grade 5</a:t>
            </a:r>
            <a:r>
              <a:rPr lang="en-US" smtClean="0"/>
              <a:t>, Module </a:t>
            </a:r>
            <a:r>
              <a:rPr lang="en-US" dirty="0" smtClean="0"/>
              <a:t>1, Lesson 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 Value Day 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784195" y="6356350"/>
            <a:ext cx="4616605" cy="274320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277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2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72110"/>
              </p:ext>
            </p:extLst>
          </p:nvPr>
        </p:nvGraphicFramePr>
        <p:xfrm>
          <a:off x="556195" y="3055477"/>
          <a:ext cx="8042274" cy="24481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0319"/>
                <a:gridCol w="1468331"/>
                <a:gridCol w="1481559"/>
                <a:gridCol w="661411"/>
                <a:gridCol w="1494788"/>
                <a:gridCol w="1375866"/>
              </a:tblGrid>
              <a:tr h="2448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1    1     1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600" dirty="0" smtClean="0"/>
                        <a:t>.</a:t>
                      </a:r>
                      <a:endParaRPr lang="en-US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6920" y="291056"/>
            <a:ext cx="7751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How many one do I have?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Solve the problem 3 x 10.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3 x10 = 30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62637" y="3995401"/>
            <a:ext cx="621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505476" y="3055477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929330" y="3029016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305782" y="3029017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876142" y="3940496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2857293" y="4457066"/>
            <a:ext cx="1005344" cy="5424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29330" y="4934717"/>
            <a:ext cx="32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66273" y="4934717"/>
            <a:ext cx="32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899534" y="4272400"/>
            <a:ext cx="65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10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93474" y="568882"/>
            <a:ext cx="82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96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783259"/>
              </p:ext>
            </p:extLst>
          </p:nvPr>
        </p:nvGraphicFramePr>
        <p:xfrm>
          <a:off x="556195" y="3055477"/>
          <a:ext cx="8042274" cy="24481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0319"/>
                <a:gridCol w="1468331"/>
                <a:gridCol w="1481559"/>
                <a:gridCol w="661411"/>
                <a:gridCol w="1494788"/>
                <a:gridCol w="1375866"/>
              </a:tblGrid>
              <a:tr h="2448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1    1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600" dirty="0" smtClean="0"/>
                        <a:t>.</a:t>
                      </a:r>
                      <a:endParaRPr lang="en-US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6920" y="291056"/>
            <a:ext cx="7751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How many one do I have?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Solve the problem 2 ÷ 10.</a:t>
            </a:r>
          </a:p>
          <a:p>
            <a:r>
              <a:rPr lang="en-US" dirty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 ÷ </a:t>
            </a:r>
            <a:r>
              <a:rPr lang="en-US" dirty="0" smtClean="0">
                <a:solidFill>
                  <a:schemeClr val="bg1"/>
                </a:solidFill>
              </a:rPr>
              <a:t>10 = 0.2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75865" y="3995401"/>
            <a:ext cx="621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</a:t>
            </a:r>
            <a:endParaRPr lang="en-US" sz="2400" b="1" dirty="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505476" y="3055477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929330" y="3029016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876142" y="3940496"/>
            <a:ext cx="357161" cy="516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286491" y="4298859"/>
            <a:ext cx="1877855" cy="5424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29330" y="4934717"/>
            <a:ext cx="32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28910" y="4934717"/>
            <a:ext cx="32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60420" y="4272400"/>
            <a:ext cx="70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÷ </a:t>
            </a:r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93474" y="568882"/>
            <a:ext cx="82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72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02920" indent="-457200">
              <a:buFont typeface="+mj-lt"/>
              <a:buAutoNum type="alphaUcPeriod"/>
            </a:pPr>
            <a:r>
              <a:rPr lang="en-US" sz="3200" dirty="0" smtClean="0"/>
              <a:t>0.02 x 10</a:t>
            </a:r>
          </a:p>
          <a:p>
            <a:pPr marL="777240" lvl="1" indent="-457200"/>
            <a:r>
              <a:rPr lang="en-US" sz="3200" dirty="0" smtClean="0"/>
              <a:t>0.2</a:t>
            </a:r>
          </a:p>
          <a:p>
            <a:pPr marL="502920" indent="-457200">
              <a:buFont typeface="+mj-lt"/>
              <a:buAutoNum type="alphaUcPeriod"/>
            </a:pPr>
            <a:r>
              <a:rPr lang="en-US" sz="3200" dirty="0"/>
              <a:t>2 ÷ </a:t>
            </a:r>
            <a:r>
              <a:rPr lang="en-US" sz="3200" dirty="0" smtClean="0"/>
              <a:t>10</a:t>
            </a:r>
          </a:p>
          <a:p>
            <a:pPr marL="777240" lvl="1" indent="-457200"/>
            <a:r>
              <a:rPr lang="en-US" sz="3200" dirty="0"/>
              <a:t>0.2</a:t>
            </a:r>
          </a:p>
          <a:p>
            <a:pPr marL="502920" indent="-457200">
              <a:buFont typeface="+mj-lt"/>
              <a:buAutoNum type="alphaUcPeriod"/>
            </a:pPr>
            <a:r>
              <a:rPr lang="en-US" sz="3200" dirty="0"/>
              <a:t>0.3 ÷ </a:t>
            </a:r>
            <a:r>
              <a:rPr lang="en-US" sz="3200" dirty="0" smtClean="0"/>
              <a:t>10</a:t>
            </a:r>
          </a:p>
          <a:p>
            <a:pPr marL="777240" lvl="1" indent="-457200"/>
            <a:r>
              <a:rPr lang="en-US" sz="3200" dirty="0" smtClean="0"/>
              <a:t>0.03</a:t>
            </a:r>
          </a:p>
          <a:p>
            <a:pPr marL="502920" indent="-457200">
              <a:buFont typeface="+mj-lt"/>
              <a:buAutoNum type="alphaUcPeriod"/>
            </a:pPr>
            <a:endParaRPr lang="en-US" sz="3200" dirty="0" smtClean="0"/>
          </a:p>
          <a:p>
            <a:pPr marL="502920" indent="-457200">
              <a:buFont typeface="+mj-lt"/>
              <a:buAutoNum type="alphaUcPeriod"/>
            </a:pPr>
            <a:r>
              <a:rPr lang="en-US" sz="3200" dirty="0" smtClean="0"/>
              <a:t>0.32 x 10</a:t>
            </a:r>
          </a:p>
          <a:p>
            <a:pPr marL="777240" lvl="1" indent="-457200"/>
            <a:r>
              <a:rPr lang="en-US" sz="3200" dirty="0" smtClean="0"/>
              <a:t>3.2	</a:t>
            </a:r>
          </a:p>
          <a:p>
            <a:pPr marL="502920" indent="-457200">
              <a:buFont typeface="+mj-lt"/>
              <a:buAutoNum type="alphaUcPeriod"/>
            </a:pPr>
            <a:r>
              <a:rPr lang="en-US" sz="3200" dirty="0" smtClean="0"/>
              <a:t>0.103 x 10</a:t>
            </a:r>
          </a:p>
          <a:p>
            <a:pPr marL="777240" lvl="1" indent="-457200"/>
            <a:r>
              <a:rPr lang="en-US" sz="3200" dirty="0" smtClean="0"/>
              <a:t>1.03</a:t>
            </a:r>
          </a:p>
          <a:p>
            <a:pPr marL="502920" indent="-457200">
              <a:buFont typeface="+mj-lt"/>
              <a:buAutoNum type="alphaUcPeriod"/>
            </a:pPr>
            <a:r>
              <a:rPr lang="en-US" sz="3200" dirty="0" smtClean="0"/>
              <a:t>0.105 </a:t>
            </a:r>
            <a:r>
              <a:rPr lang="en-US" sz="3200" dirty="0"/>
              <a:t>÷ </a:t>
            </a:r>
            <a:r>
              <a:rPr lang="en-US" sz="3200" dirty="0" smtClean="0"/>
              <a:t>10</a:t>
            </a:r>
          </a:p>
          <a:p>
            <a:pPr marL="777240" lvl="1" indent="-457200"/>
            <a:r>
              <a:rPr lang="en-US" sz="3200" dirty="0" smtClean="0"/>
              <a:t>0.0105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31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560070" indent="-514350">
              <a:buFont typeface="+mj-lt"/>
              <a:buAutoNum type="alphaUcPeriod"/>
            </a:pPr>
            <a:r>
              <a:rPr lang="en-US" sz="3200" dirty="0"/>
              <a:t>0.324 x </a:t>
            </a:r>
            <a:r>
              <a:rPr lang="en-US" sz="3200" dirty="0" smtClean="0"/>
              <a:t>10</a:t>
            </a:r>
          </a:p>
          <a:p>
            <a:pPr lvl="1"/>
            <a:r>
              <a:rPr lang="en-US" sz="3000" dirty="0" smtClean="0"/>
              <a:t>3.24</a:t>
            </a:r>
          </a:p>
          <a:p>
            <a:pPr marL="560070" indent="-514350">
              <a:buFont typeface="+mj-lt"/>
              <a:buAutoNum type="alphaUcPeriod"/>
            </a:pPr>
            <a:r>
              <a:rPr lang="en-US" sz="3200" dirty="0" smtClean="0"/>
              <a:t>2.35 </a:t>
            </a:r>
            <a:r>
              <a:rPr lang="en-US" sz="3200" dirty="0"/>
              <a:t>÷ </a:t>
            </a:r>
            <a:r>
              <a:rPr lang="en-US" sz="3200" dirty="0" smtClean="0"/>
              <a:t>10</a:t>
            </a:r>
          </a:p>
          <a:p>
            <a:pPr lvl="1"/>
            <a:r>
              <a:rPr lang="en-US" sz="3000" dirty="0" smtClean="0"/>
              <a:t>0.235</a:t>
            </a:r>
          </a:p>
          <a:p>
            <a:pPr marL="560070" indent="-514350">
              <a:buFont typeface="+mj-lt"/>
              <a:buAutoNum type="alphaUcPeriod"/>
            </a:pPr>
            <a:r>
              <a:rPr lang="en-US" sz="3200" dirty="0" smtClean="0"/>
              <a:t>0.52 </a:t>
            </a:r>
            <a:r>
              <a:rPr lang="en-US" sz="3200" dirty="0"/>
              <a:t>÷ </a:t>
            </a:r>
            <a:r>
              <a:rPr lang="en-US" sz="3200" dirty="0" smtClean="0"/>
              <a:t>10</a:t>
            </a:r>
          </a:p>
          <a:p>
            <a:pPr lvl="1"/>
            <a:r>
              <a:rPr lang="en-US" sz="3000" dirty="0" smtClean="0"/>
              <a:t>0.052</a:t>
            </a:r>
          </a:p>
          <a:p>
            <a:pPr marL="560070" indent="-514350">
              <a:buFont typeface="+mj-lt"/>
              <a:buAutoNum type="alphaUcPeriod"/>
            </a:pPr>
            <a:endParaRPr lang="en-US" sz="3200" dirty="0" smtClean="0"/>
          </a:p>
          <a:p>
            <a:pPr marL="560070" indent="-514350">
              <a:buFont typeface="+mj-lt"/>
              <a:buAutoNum type="alphaUcPeriod"/>
            </a:pPr>
            <a:r>
              <a:rPr lang="en-US" sz="3200" dirty="0" smtClean="0"/>
              <a:t>0.245 </a:t>
            </a:r>
            <a:r>
              <a:rPr lang="en-US" sz="3200" dirty="0"/>
              <a:t>x </a:t>
            </a:r>
            <a:r>
              <a:rPr lang="en-US" sz="3200" dirty="0" smtClean="0"/>
              <a:t>10</a:t>
            </a:r>
          </a:p>
          <a:p>
            <a:pPr lvl="1"/>
            <a:r>
              <a:rPr lang="en-US" sz="3000" dirty="0" smtClean="0"/>
              <a:t>2.45</a:t>
            </a:r>
          </a:p>
          <a:p>
            <a:pPr marL="560070" indent="-514350">
              <a:buFont typeface="+mj-lt"/>
              <a:buAutoNum type="alphaUcPeriod"/>
            </a:pPr>
            <a:r>
              <a:rPr lang="en-US" sz="3200" dirty="0" smtClean="0"/>
              <a:t>2.3</a:t>
            </a:r>
            <a:r>
              <a:rPr lang="en-US" sz="3200" dirty="0"/>
              <a:t>÷ </a:t>
            </a:r>
            <a:r>
              <a:rPr lang="en-US" sz="3200" dirty="0" smtClean="0"/>
              <a:t>10</a:t>
            </a:r>
          </a:p>
          <a:p>
            <a:pPr lvl="1"/>
            <a:r>
              <a:rPr lang="en-US" sz="3200" dirty="0" smtClean="0"/>
              <a:t>0.23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alone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28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 </a:t>
            </a:r>
            <a:r>
              <a:rPr lang="en-US" sz="3600" dirty="0" smtClean="0"/>
              <a:t>A school </a:t>
            </a:r>
            <a:r>
              <a:rPr lang="en-US" sz="3600" dirty="0"/>
              <a:t>district ordered 247 boxes of pencils. </a:t>
            </a:r>
            <a:r>
              <a:rPr lang="en-US" sz="3600" b="1" dirty="0"/>
              <a:t> </a:t>
            </a:r>
            <a:r>
              <a:rPr lang="en-US" sz="3600" dirty="0"/>
              <a:t>Each box contains 100 pencils.  If the pencils are to be shared evenly among 10 classrooms, how many pencils will each class receive?  Draw a place value chart to show your thinking.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Problem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03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are going to expand on what we learned yesterday and work with larger numbers. 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Make sure you pay attention to the pattern!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63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500" dirty="0" smtClean="0"/>
              <a:t>What </a:t>
            </a:r>
            <a:r>
              <a:rPr lang="en-US" sz="3500" dirty="0"/>
              <a:t>do you remember from yesterday’s lesson about how adjacent units on the place value chart are related?</a:t>
            </a:r>
          </a:p>
          <a:p>
            <a:r>
              <a:rPr lang="en-US" sz="3500" dirty="0" smtClean="0"/>
              <a:t>Moving </a:t>
            </a:r>
            <a:r>
              <a:rPr lang="en-US" sz="3500" dirty="0"/>
              <a:t>one position to the left of the place value chart makes units 10 times larger.  Conversely, moving one position to the right makes units 1 tenth the size.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 </a:t>
            </a:r>
            <a:r>
              <a:rPr lang="en-US" dirty="0"/>
              <a:t>and </a:t>
            </a:r>
            <a:r>
              <a:rPr lang="en-US" dirty="0" smtClean="0"/>
              <a:t>talk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07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695780"/>
              </p:ext>
            </p:extLst>
          </p:nvPr>
        </p:nvGraphicFramePr>
        <p:xfrm>
          <a:off x="556195" y="3055477"/>
          <a:ext cx="8042274" cy="24481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0319"/>
                <a:gridCol w="1468331"/>
                <a:gridCol w="1481559"/>
                <a:gridCol w="661411"/>
                <a:gridCol w="1494788"/>
                <a:gridCol w="1375866"/>
              </a:tblGrid>
              <a:tr h="2448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600" dirty="0" smtClean="0"/>
                        <a:t>.</a:t>
                      </a:r>
                      <a:endParaRPr lang="en-US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6920" y="291056"/>
            <a:ext cx="7751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Copy this chart down on your white board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90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137450"/>
              </p:ext>
            </p:extLst>
          </p:nvPr>
        </p:nvGraphicFramePr>
        <p:xfrm>
          <a:off x="556195" y="3055477"/>
          <a:ext cx="8042274" cy="24481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0319"/>
                <a:gridCol w="1468331"/>
                <a:gridCol w="1481559"/>
                <a:gridCol w="661411"/>
                <a:gridCol w="1494788"/>
                <a:gridCol w="1375866"/>
              </a:tblGrid>
              <a:tr h="2448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600" dirty="0" smtClean="0"/>
                        <a:t>.</a:t>
                      </a:r>
                      <a:endParaRPr lang="en-US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6920" y="291056"/>
            <a:ext cx="77518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Watch me solve these two problems.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367 </a:t>
            </a:r>
            <a:r>
              <a:rPr lang="en-US" sz="2400" dirty="0">
                <a:solidFill>
                  <a:schemeClr val="bg1"/>
                </a:solidFill>
              </a:rPr>
              <a:t>× 10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367 ÷ 10</a:t>
            </a:r>
          </a:p>
          <a:p>
            <a:endParaRPr lang="en-US" sz="2400" dirty="0"/>
          </a:p>
          <a:p>
            <a:r>
              <a:rPr lang="en-US" sz="2400" dirty="0"/>
              <a:t>367 × 10 = </a:t>
            </a:r>
            <a:r>
              <a:rPr lang="en-US" sz="2400" dirty="0" smtClean="0"/>
              <a:t>3,670 </a:t>
            </a:r>
          </a:p>
          <a:p>
            <a:r>
              <a:rPr lang="en-US" sz="2400" dirty="0" smtClean="0"/>
              <a:t>367 </a:t>
            </a:r>
            <a:r>
              <a:rPr lang="en-US" sz="2400" dirty="0"/>
              <a:t>÷ 10 = </a:t>
            </a:r>
            <a:r>
              <a:rPr lang="en-US" sz="2400" dirty="0" smtClean="0"/>
              <a:t>36.7 </a:t>
            </a:r>
            <a:endParaRPr lang="en-US" sz="2400" dirty="0"/>
          </a:p>
          <a:p>
            <a:endParaRPr lang="en-US" sz="40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86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Jessica is looking at the number 0.234 and she says the 3 is in the tenths place. Is Jessica correct? Explain why she is either correct or wrong? </a:t>
            </a:r>
            <a:endParaRPr lang="en-US" sz="3600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Title: Place Value day 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83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Explain how you got your answers.  What are the similarities and differences between the two answers</a:t>
            </a:r>
            <a:r>
              <a:rPr lang="en-US" sz="3600" dirty="0" smtClean="0"/>
              <a:t>?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digits are the same, but their values have changed.  Their position in the number is different.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The 3 is 10 times larger in the product than in the factor.  It was 3 hundreds.  Now, it is 3 thousands.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The six started out as 6 tens, but once it was divided by 10, it is now 1 tenth as large because it is 6 ones.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Think, pair, share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27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038480"/>
              </p:ext>
            </p:extLst>
          </p:nvPr>
        </p:nvGraphicFramePr>
        <p:xfrm>
          <a:off x="556195" y="3055477"/>
          <a:ext cx="8042274" cy="24481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0319"/>
                <a:gridCol w="1468331"/>
                <a:gridCol w="1481559"/>
                <a:gridCol w="661411"/>
                <a:gridCol w="1494788"/>
                <a:gridCol w="1375866"/>
              </a:tblGrid>
              <a:tr h="2448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600" dirty="0" smtClean="0"/>
                        <a:t>.</a:t>
                      </a:r>
                      <a:endParaRPr lang="en-US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6920" y="291056"/>
            <a:ext cx="77518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Work </a:t>
            </a:r>
            <a:r>
              <a:rPr lang="en-US" sz="2400" dirty="0">
                <a:solidFill>
                  <a:srgbClr val="FFFFFF"/>
                </a:solidFill>
              </a:rPr>
              <a:t>with your partner to solve these problems. </a:t>
            </a:r>
            <a:endParaRPr lang="en-US" sz="2400" dirty="0" smtClean="0">
              <a:solidFill>
                <a:srgbClr val="FFFFF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4,367 </a:t>
            </a:r>
            <a:r>
              <a:rPr lang="en-US" sz="2400" dirty="0">
                <a:solidFill>
                  <a:srgbClr val="FFFFFF"/>
                </a:solidFill>
              </a:rPr>
              <a:t>× 10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4,367 ÷ 10</a:t>
            </a:r>
          </a:p>
          <a:p>
            <a:endParaRPr lang="en-US" sz="2400" dirty="0"/>
          </a:p>
          <a:p>
            <a:r>
              <a:rPr lang="en-US" sz="2400" dirty="0" smtClean="0"/>
              <a:t>4,367 </a:t>
            </a:r>
            <a:r>
              <a:rPr lang="en-US" sz="2400" dirty="0"/>
              <a:t>× 10 = </a:t>
            </a:r>
            <a:r>
              <a:rPr lang="en-US" sz="2400" dirty="0" smtClean="0"/>
              <a:t>43,670 </a:t>
            </a:r>
          </a:p>
          <a:p>
            <a:r>
              <a:rPr lang="en-US" sz="2400" dirty="0" smtClean="0"/>
              <a:t>4,367 </a:t>
            </a:r>
            <a:r>
              <a:rPr lang="en-US" sz="2400" dirty="0"/>
              <a:t>÷ 10 = </a:t>
            </a:r>
            <a:r>
              <a:rPr lang="en-US" sz="2400" dirty="0" smtClean="0"/>
              <a:t>436.7 </a:t>
            </a:r>
            <a:endParaRPr lang="en-US" sz="2400" dirty="0"/>
          </a:p>
          <a:p>
            <a:endParaRPr lang="en-US" sz="40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4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What patterns do you notice in the number of zeros in the product and the placement of the decimal in the quotient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What </a:t>
            </a:r>
            <a:r>
              <a:rPr lang="en-US" sz="2800" dirty="0"/>
              <a:t>do you notice about the number of zeros in your factors and the shift in places in your product?  </a:t>
            </a:r>
          </a:p>
          <a:p>
            <a:r>
              <a:rPr lang="en-US" sz="2800" dirty="0" smtClean="0"/>
              <a:t>What </a:t>
            </a:r>
            <a:r>
              <a:rPr lang="en-US" sz="2800" dirty="0"/>
              <a:t>do you notice about the number of zeros in your divisor and the shift in places in your quotient?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07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236284"/>
              </p:ext>
            </p:extLst>
          </p:nvPr>
        </p:nvGraphicFramePr>
        <p:xfrm>
          <a:off x="556195" y="3055477"/>
          <a:ext cx="8042274" cy="24481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0319"/>
                <a:gridCol w="1468331"/>
                <a:gridCol w="1481559"/>
                <a:gridCol w="661411"/>
                <a:gridCol w="1494788"/>
                <a:gridCol w="1375866"/>
              </a:tblGrid>
              <a:tr h="2448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600" dirty="0" smtClean="0"/>
                        <a:t>.</a:t>
                      </a:r>
                      <a:endParaRPr lang="en-US" sz="9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06920" y="291056"/>
            <a:ext cx="77518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Lets do these next two problems together.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FF"/>
                </a:solidFill>
              </a:rPr>
              <a:t>215.6 </a:t>
            </a:r>
            <a:r>
              <a:rPr lang="en-US" sz="2400" dirty="0">
                <a:solidFill>
                  <a:srgbClr val="FFFFFF"/>
                </a:solidFill>
              </a:rPr>
              <a:t>× 100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215.6 ÷ 100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 smtClean="0"/>
              <a:t>215.6 × </a:t>
            </a:r>
            <a:r>
              <a:rPr lang="en-US" sz="2400" dirty="0"/>
              <a:t>10 = </a:t>
            </a:r>
            <a:r>
              <a:rPr lang="en-US" sz="2400" dirty="0" smtClean="0"/>
              <a:t>2,156 </a:t>
            </a:r>
          </a:p>
          <a:p>
            <a:r>
              <a:rPr lang="en-US" sz="2400" dirty="0" smtClean="0"/>
              <a:t>215.6 </a:t>
            </a:r>
            <a:r>
              <a:rPr lang="en-US" sz="2400" dirty="0"/>
              <a:t>÷ 10 = </a:t>
            </a:r>
            <a:r>
              <a:rPr lang="en-US" sz="2400" dirty="0" smtClean="0"/>
              <a:t>21.56 </a:t>
            </a:r>
            <a:endParaRPr lang="en-US" sz="2400" dirty="0"/>
          </a:p>
          <a:p>
            <a:endParaRPr lang="en-US" sz="40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51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Now, solve with your partner by visualizing your place value chart and recording only your products and quotients.  You may check your work using a place value chart. </a:t>
            </a:r>
          </a:p>
          <a:p>
            <a:r>
              <a:rPr lang="en-US" sz="3200" dirty="0" smtClean="0"/>
              <a:t>3.7 </a:t>
            </a:r>
            <a:r>
              <a:rPr lang="en-US" sz="3200" dirty="0"/>
              <a:t>× 100</a:t>
            </a:r>
          </a:p>
          <a:p>
            <a:r>
              <a:rPr lang="en-US" sz="3200" dirty="0"/>
              <a:t>3.7 ÷ 100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45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Compare your work with your partner’s.  Do you agree?  How many times did the digits shift in each problem, and why? </a:t>
            </a:r>
          </a:p>
          <a:p>
            <a:r>
              <a:rPr lang="en-US" sz="2800" dirty="0"/>
              <a:t>The digits shifted two places to the left when we multiplied and two places to the right when we divided. 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This time the digits each shifted two places because there are 2 zeros in 100. 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The values of the products are 100 times as large, so the digits had to shift to larger units.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 and talk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89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Solve. </a:t>
            </a:r>
          </a:p>
          <a:p>
            <a:r>
              <a:rPr lang="en-US" sz="4000" dirty="0" smtClean="0"/>
              <a:t>0.482 </a:t>
            </a:r>
            <a:r>
              <a:rPr lang="en-US" sz="4000" dirty="0"/>
              <a:t>× </a:t>
            </a:r>
            <a:r>
              <a:rPr lang="en-US" sz="4000" dirty="0" smtClean="0"/>
              <a:t>1,000</a:t>
            </a:r>
          </a:p>
          <a:p>
            <a:pPr lvl="1"/>
            <a:r>
              <a:rPr lang="en-US" sz="3800" dirty="0" smtClean="0"/>
              <a:t>482</a:t>
            </a:r>
            <a:endParaRPr lang="en-US" sz="3800" dirty="0"/>
          </a:p>
          <a:p>
            <a:r>
              <a:rPr lang="en-US" sz="4000" dirty="0"/>
              <a:t>482 ÷ </a:t>
            </a:r>
            <a:r>
              <a:rPr lang="en-US" sz="4000" dirty="0" smtClean="0"/>
              <a:t>1,000</a:t>
            </a:r>
          </a:p>
          <a:p>
            <a:r>
              <a:rPr lang="en-US" sz="4000" dirty="0" smtClean="0"/>
              <a:t>0.482</a:t>
            </a:r>
            <a:endParaRPr lang="en-US" sz="40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alone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43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problem set independently.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</a:t>
            </a:r>
          </a:p>
          <a:p>
            <a:pPr lvl="1"/>
            <a:r>
              <a:rPr lang="en-US" dirty="0" smtClean="0"/>
              <a:t>Stay in your seat</a:t>
            </a:r>
          </a:p>
          <a:p>
            <a:pPr lvl="1"/>
            <a:r>
              <a:rPr lang="en-US" dirty="0" smtClean="0"/>
              <a:t>Only working on your own paper and the problem set. </a:t>
            </a:r>
          </a:p>
          <a:p>
            <a:pPr marL="34925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52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Compare and contrast answers in Problem 1(a) and (b), or 1(c) and (d). </a:t>
            </a:r>
          </a:p>
          <a:p>
            <a:pPr lvl="0"/>
            <a:r>
              <a:rPr lang="en-US" dirty="0"/>
              <a:t>What is similar about the process you used to solve Problem 1(a), (c), (e), and (g)? </a:t>
            </a:r>
            <a:endParaRPr lang="en-US" dirty="0" smtClean="0"/>
          </a:p>
          <a:p>
            <a:pPr lvl="0"/>
            <a:r>
              <a:rPr lang="en-US" dirty="0" smtClean="0"/>
              <a:t>What </a:t>
            </a:r>
            <a:r>
              <a:rPr lang="en-US" dirty="0"/>
              <a:t>is similar about the process you used to solve Problem 1(b), (d), (f), and (h)? </a:t>
            </a:r>
            <a:endParaRPr lang="en-US" dirty="0" smtClean="0"/>
          </a:p>
          <a:p>
            <a:pPr lvl="0"/>
            <a:r>
              <a:rPr lang="en-US" dirty="0" smtClean="0"/>
              <a:t>When </a:t>
            </a:r>
            <a:r>
              <a:rPr lang="en-US" dirty="0"/>
              <a:t>asked to find the number 1 tenth as large as another number, what operation would you use?  Explain how you know. </a:t>
            </a:r>
            <a:endParaRPr lang="en-US" dirty="0" smtClean="0"/>
          </a:p>
          <a:p>
            <a:pPr lvl="0"/>
            <a:r>
              <a:rPr lang="en-US" dirty="0" smtClean="0"/>
              <a:t>When </a:t>
            </a:r>
            <a:r>
              <a:rPr lang="en-US" dirty="0"/>
              <a:t>solving Problem 2, how did the number of zeros in the factors help you determine the product?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Give an example of a time when there will be a different number of zeros in the factors and the product?  (If students have difficulty answering, give them the example of 4 × 5, 4 × 50, 40 × 50.  Then, ask students to give other examples.)</a:t>
            </a:r>
          </a:p>
          <a:p>
            <a:pPr lvl="0"/>
            <a:r>
              <a:rPr lang="en-US" dirty="0"/>
              <a:t>When dividing by 10, what happens to the digits in the quotient?  What multiplying by 100, what happens to the digits in the product</a:t>
            </a:r>
            <a:r>
              <a:rPr lang="en-US" dirty="0" smtClean="0"/>
              <a:t>?</a:t>
            </a:r>
          </a:p>
          <a:p>
            <a:pPr lvl="0"/>
            <a:r>
              <a:rPr lang="en-US" dirty="0" smtClean="0"/>
              <a:t>Be </a:t>
            </a:r>
            <a:r>
              <a:rPr lang="en-US" dirty="0"/>
              <a:t>prepared for students to make mistakes when answering Problem 4.  (Using a place value chart to solve this problem may reduce the errors.  Encourage discussion about the relative size of the units in relation to a whole and why hundredths are larger than thousandths.)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5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Reason abstractly using place value understanding to relate adjacent base ten units from millions to thousandths.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43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Ticket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show me what you have learned!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 </a:t>
            </a:r>
          </a:p>
          <a:p>
            <a:pPr lvl="1"/>
            <a:r>
              <a:rPr lang="en-US" dirty="0" smtClean="0"/>
              <a:t>Stay in your seat </a:t>
            </a:r>
          </a:p>
          <a:p>
            <a:pPr lvl="1"/>
            <a:r>
              <a:rPr lang="en-US" dirty="0" smtClean="0"/>
              <a:t>Try your best!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49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are going to get out white boards to practice more place value. </a:t>
            </a:r>
          </a:p>
          <a:p>
            <a:r>
              <a:rPr lang="en-US" dirty="0" smtClean="0"/>
              <a:t>Who remembers expectations for white boards?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4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 83 </a:t>
            </a:r>
            <a:r>
              <a:rPr lang="en-US" sz="2600" dirty="0"/>
              <a:t>ones = ____ tens ____ </a:t>
            </a:r>
            <a:r>
              <a:rPr lang="en-US" sz="2600" dirty="0" smtClean="0"/>
              <a:t>ones</a:t>
            </a:r>
            <a:endParaRPr lang="en-US" sz="2600" dirty="0"/>
          </a:p>
          <a:p>
            <a:r>
              <a:rPr lang="en-US" sz="2600" dirty="0" smtClean="0"/>
              <a:t> </a:t>
            </a:r>
            <a:r>
              <a:rPr lang="en-US" sz="2600" dirty="0"/>
              <a:t>83 ones = 8 tens 3 </a:t>
            </a:r>
            <a:r>
              <a:rPr lang="en-US" sz="2600" dirty="0" smtClean="0"/>
              <a:t>ones</a:t>
            </a:r>
            <a:endParaRPr lang="en-US" sz="2600" dirty="0"/>
          </a:p>
          <a:p>
            <a:r>
              <a:rPr lang="en-US" sz="2600" dirty="0" smtClean="0"/>
              <a:t>93 ones </a:t>
            </a:r>
            <a:r>
              <a:rPr lang="en-US" sz="2600" dirty="0"/>
              <a:t>= ____ tens ____ </a:t>
            </a:r>
            <a:r>
              <a:rPr lang="en-US" sz="2600" dirty="0" smtClean="0"/>
              <a:t>ones</a:t>
            </a:r>
          </a:p>
          <a:p>
            <a:r>
              <a:rPr lang="en-US" sz="2600" dirty="0" smtClean="0"/>
              <a:t>9 tens and 3 ones</a:t>
            </a:r>
          </a:p>
          <a:p>
            <a:r>
              <a:rPr lang="en-US" sz="2600" dirty="0" smtClean="0"/>
              <a:t>103 ones =</a:t>
            </a:r>
            <a:r>
              <a:rPr lang="en-US" sz="2600" dirty="0"/>
              <a:t> ____ </a:t>
            </a:r>
            <a:r>
              <a:rPr lang="en-US" sz="2600" dirty="0" smtClean="0"/>
              <a:t>hundreds </a:t>
            </a:r>
            <a:r>
              <a:rPr lang="en-US" sz="2600" dirty="0"/>
              <a:t>____ tens ____ </a:t>
            </a:r>
            <a:r>
              <a:rPr lang="en-US" sz="2600" dirty="0" smtClean="0"/>
              <a:t>ones</a:t>
            </a:r>
          </a:p>
          <a:p>
            <a:r>
              <a:rPr lang="en-US" sz="2600" dirty="0" smtClean="0"/>
              <a:t>1 hundred 0 tens 3 ones</a:t>
            </a:r>
          </a:p>
          <a:p>
            <a:r>
              <a:rPr lang="en-US" sz="2600" dirty="0" smtClean="0"/>
              <a:t>113 ones = ____ </a:t>
            </a:r>
            <a:r>
              <a:rPr lang="en-US" sz="2600" dirty="0"/>
              <a:t>hundreds ____ tens ____ </a:t>
            </a:r>
            <a:r>
              <a:rPr lang="en-US" sz="2600" dirty="0" smtClean="0"/>
              <a:t>ones</a:t>
            </a:r>
          </a:p>
          <a:p>
            <a:r>
              <a:rPr lang="en-US" sz="2600" dirty="0" smtClean="0"/>
              <a:t>1 hundreds 1 tens 3 ones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the number sentence.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68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163 </a:t>
            </a:r>
            <a:r>
              <a:rPr lang="en-US" sz="2600" dirty="0"/>
              <a:t>ones = ____ hundreds ____ tens ____ ones</a:t>
            </a:r>
          </a:p>
          <a:p>
            <a:r>
              <a:rPr lang="en-US" sz="2600" dirty="0" smtClean="0"/>
              <a:t>1 hundreds 6 tens 3 ones</a:t>
            </a:r>
          </a:p>
          <a:p>
            <a:r>
              <a:rPr lang="en-US" sz="2600" dirty="0" smtClean="0"/>
              <a:t>263 </a:t>
            </a:r>
            <a:r>
              <a:rPr lang="en-US" sz="2600" dirty="0"/>
              <a:t>ones = ____ hundreds ____ tens ____ ones</a:t>
            </a:r>
          </a:p>
          <a:p>
            <a:r>
              <a:rPr lang="en-US" sz="2600" dirty="0" smtClean="0"/>
              <a:t>2 hundreds 6 tens 3 ones</a:t>
            </a:r>
          </a:p>
          <a:p>
            <a:r>
              <a:rPr lang="en-US" sz="2600" dirty="0" smtClean="0"/>
              <a:t>463 </a:t>
            </a:r>
            <a:r>
              <a:rPr lang="en-US" sz="2600" dirty="0"/>
              <a:t>ones = ____ hundreds ____ tens ____ ones</a:t>
            </a:r>
          </a:p>
          <a:p>
            <a:r>
              <a:rPr lang="en-US" sz="2600" dirty="0" smtClean="0"/>
              <a:t>4 hundreds 6 tens 3 ones</a:t>
            </a:r>
          </a:p>
          <a:p>
            <a:r>
              <a:rPr lang="en-US" sz="2600" dirty="0" smtClean="0"/>
              <a:t>875 </a:t>
            </a:r>
            <a:r>
              <a:rPr lang="en-US" sz="2600" dirty="0"/>
              <a:t>ones = ____ hundreds ____ tens ____ </a:t>
            </a:r>
            <a:r>
              <a:rPr lang="en-US" sz="2600" dirty="0" smtClean="0"/>
              <a:t>ones</a:t>
            </a:r>
          </a:p>
          <a:p>
            <a:r>
              <a:rPr lang="en-US" sz="2600" dirty="0" smtClean="0"/>
              <a:t>8 hundreds 7 tens 5 ones</a:t>
            </a:r>
            <a:endParaRPr lang="en-US" sz="2600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the number sentence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56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10 </a:t>
            </a:r>
            <a:r>
              <a:rPr lang="en-US" sz="3200" dirty="0"/>
              <a:t>hundreds = 1 ____</a:t>
            </a:r>
            <a:r>
              <a:rPr lang="en-US" sz="3200" dirty="0" smtClean="0"/>
              <a:t>.</a:t>
            </a:r>
            <a:endParaRPr lang="en-US" sz="3200" dirty="0"/>
          </a:p>
          <a:p>
            <a:r>
              <a:rPr lang="en-US" sz="3200" dirty="0" smtClean="0"/>
              <a:t>1 </a:t>
            </a:r>
            <a:r>
              <a:rPr lang="en-US" sz="3200" dirty="0"/>
              <a:t>thousand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10 </a:t>
            </a:r>
            <a:r>
              <a:rPr lang="en-US" sz="3200" dirty="0"/>
              <a:t>tens = 1 </a:t>
            </a:r>
            <a:r>
              <a:rPr lang="en-US" sz="3200" dirty="0" smtClean="0"/>
              <a:t>____</a:t>
            </a:r>
          </a:p>
          <a:p>
            <a:r>
              <a:rPr lang="en-US" sz="3200" dirty="0" smtClean="0"/>
              <a:t>1 hundred</a:t>
            </a:r>
          </a:p>
          <a:p>
            <a:r>
              <a:rPr lang="en-US" sz="3200" dirty="0" smtClean="0"/>
              <a:t>10 </a:t>
            </a:r>
            <a:r>
              <a:rPr lang="en-US" sz="3200" dirty="0"/>
              <a:t>ones = 1 </a:t>
            </a:r>
            <a:r>
              <a:rPr lang="en-US" sz="3200" dirty="0" smtClean="0"/>
              <a:t>____</a:t>
            </a:r>
          </a:p>
          <a:p>
            <a:r>
              <a:rPr lang="en-US" sz="3200" dirty="0" smtClean="0"/>
              <a:t>1 ten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the number sentence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10 </a:t>
            </a:r>
            <a:r>
              <a:rPr lang="en-US" sz="3200" dirty="0"/>
              <a:t>tenths = 1 </a:t>
            </a:r>
            <a:r>
              <a:rPr lang="en-US" sz="3200" dirty="0" smtClean="0"/>
              <a:t>____</a:t>
            </a:r>
          </a:p>
          <a:p>
            <a:r>
              <a:rPr lang="en-US" sz="3200" dirty="0" smtClean="0"/>
              <a:t>1 one</a:t>
            </a:r>
          </a:p>
          <a:p>
            <a:r>
              <a:rPr lang="en-US" sz="3200" dirty="0" smtClean="0"/>
              <a:t>10 </a:t>
            </a:r>
            <a:r>
              <a:rPr lang="en-US" sz="3200" dirty="0"/>
              <a:t>thousandths = 1 </a:t>
            </a:r>
            <a:r>
              <a:rPr lang="en-US" sz="3200" dirty="0" smtClean="0"/>
              <a:t>____</a:t>
            </a:r>
          </a:p>
          <a:p>
            <a:r>
              <a:rPr lang="en-US" sz="3200" dirty="0" smtClean="0"/>
              <a:t>1 hundredths</a:t>
            </a:r>
          </a:p>
          <a:p>
            <a:r>
              <a:rPr lang="en-US" sz="3200" dirty="0" smtClean="0"/>
              <a:t>10 </a:t>
            </a:r>
            <a:r>
              <a:rPr lang="en-US" sz="3200" dirty="0"/>
              <a:t>hundredths = 1 </a:t>
            </a:r>
            <a:r>
              <a:rPr lang="en-US" sz="3200" dirty="0" smtClean="0"/>
              <a:t>____</a:t>
            </a:r>
          </a:p>
          <a:p>
            <a:r>
              <a:rPr lang="en-US" sz="3200" dirty="0" smtClean="0"/>
              <a:t>1 tenths</a:t>
            </a:r>
            <a:endParaRPr lang="en-US" sz="32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the number sentence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47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are going to review what we learned from Lesson 1.</a:t>
            </a:r>
          </a:p>
          <a:p>
            <a:endParaRPr lang="en-US" dirty="0"/>
          </a:p>
          <a:p>
            <a:r>
              <a:rPr lang="en-US" dirty="0" smtClean="0"/>
              <a:t>Each of you will get a place value chart (same from Lesson 1).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95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73</TotalTime>
  <Words>1571</Words>
  <Application>Microsoft Macintosh PowerPoint</Application>
  <PresentationFormat>On-screen Show (4:3)</PresentationFormat>
  <Paragraphs>195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Grid</vt:lpstr>
      <vt:lpstr>Place Value Day 2</vt:lpstr>
      <vt:lpstr>Do Now</vt:lpstr>
      <vt:lpstr>Objective/Purpose</vt:lpstr>
      <vt:lpstr>PowerPoint Presentation</vt:lpstr>
      <vt:lpstr>Solve the number sentence. </vt:lpstr>
      <vt:lpstr>Solve the number sentence</vt:lpstr>
      <vt:lpstr>Complete the number sentence</vt:lpstr>
      <vt:lpstr>Complete the number sentence</vt:lpstr>
      <vt:lpstr>PowerPoint Presentation</vt:lpstr>
      <vt:lpstr>PowerPoint Presentation</vt:lpstr>
      <vt:lpstr>PowerPoint Presentation</vt:lpstr>
      <vt:lpstr>PowerPoint Presentation</vt:lpstr>
      <vt:lpstr>You do it together</vt:lpstr>
      <vt:lpstr>You do it alone</vt:lpstr>
      <vt:lpstr>Application Problem</vt:lpstr>
      <vt:lpstr>PowerPoint Presentation</vt:lpstr>
      <vt:lpstr>Turn and talk</vt:lpstr>
      <vt:lpstr>PowerPoint Presentation</vt:lpstr>
      <vt:lpstr>PowerPoint Presentation</vt:lpstr>
      <vt:lpstr>Think, pair, share</vt:lpstr>
      <vt:lpstr>PowerPoint Presentation</vt:lpstr>
      <vt:lpstr>Discussion </vt:lpstr>
      <vt:lpstr>PowerPoint Presentation</vt:lpstr>
      <vt:lpstr>You do it together</vt:lpstr>
      <vt:lpstr>Turn and talk</vt:lpstr>
      <vt:lpstr>You do it alone</vt:lpstr>
      <vt:lpstr>Independent Practice</vt:lpstr>
      <vt:lpstr>discussion</vt:lpstr>
      <vt:lpstr>discussion</vt:lpstr>
      <vt:lpstr>Exit Ticket</vt:lpstr>
    </vt:vector>
  </TitlesOfParts>
  <Company>University of Wisconsin-Milwaukee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Steinhauser</dc:creator>
  <cp:lastModifiedBy>Susette Jaquette</cp:lastModifiedBy>
  <cp:revision>17</cp:revision>
  <dcterms:created xsi:type="dcterms:W3CDTF">2015-08-05T22:43:01Z</dcterms:created>
  <dcterms:modified xsi:type="dcterms:W3CDTF">2015-08-06T03:18:44Z</dcterms:modified>
</cp:coreProperties>
</file>