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3"/>
  </p:notesMasterIdLst>
  <p:handoutMasterIdLst>
    <p:handoutMasterId r:id="rId24"/>
  </p:handoutMasterIdLst>
  <p:sldIdLst>
    <p:sldId id="256" r:id="rId2"/>
    <p:sldId id="257" r:id="rId3"/>
    <p:sldId id="258" r:id="rId4"/>
    <p:sldId id="263" r:id="rId5"/>
    <p:sldId id="264" r:id="rId6"/>
    <p:sldId id="272" r:id="rId7"/>
    <p:sldId id="273" r:id="rId8"/>
    <p:sldId id="274" r:id="rId9"/>
    <p:sldId id="275" r:id="rId10"/>
    <p:sldId id="276" r:id="rId11"/>
    <p:sldId id="271" r:id="rId12"/>
    <p:sldId id="277" r:id="rId13"/>
    <p:sldId id="278" r:id="rId14"/>
    <p:sldId id="270" r:id="rId15"/>
    <p:sldId id="269" r:id="rId16"/>
    <p:sldId id="267" r:id="rId17"/>
    <p:sldId id="268" r:id="rId18"/>
    <p:sldId id="265" r:id="rId19"/>
    <p:sldId id="266" r:id="rId20"/>
    <p:sldId id="259" r:id="rId21"/>
    <p:sldId id="262"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0" d="100"/>
          <a:sy n="90" d="100"/>
        </p:scale>
        <p:origin x="-143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4C17F5-11E5-474A-B548-CBD45361958B}" type="datetimeFigureOut">
              <a:rPr lang="en-US" smtClean="0"/>
              <a:t>9/6/15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6176D8B-28BC-964F-A121-ABAB61A24DF4}" type="slidenum">
              <a:rPr lang="en-US" smtClean="0"/>
              <a:t>‹#›</a:t>
            </a:fld>
            <a:endParaRPr lang="en-US"/>
          </a:p>
        </p:txBody>
      </p:sp>
    </p:spTree>
    <p:extLst>
      <p:ext uri="{BB962C8B-B14F-4D97-AF65-F5344CB8AC3E}">
        <p14:creationId xmlns:p14="http://schemas.microsoft.com/office/powerpoint/2010/main" val="1118028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223017-A98D-EB44-92A1-2D1BD29B11F5}" type="datetimeFigureOut">
              <a:rPr lang="en-US" smtClean="0"/>
              <a:t>9/6/15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B86FD6-D683-FC4F-9C47-566AA8AEA4DE}" type="slidenum">
              <a:rPr lang="en-US" smtClean="0"/>
              <a:t>‹#›</a:t>
            </a:fld>
            <a:endParaRPr lang="en-US"/>
          </a:p>
        </p:txBody>
      </p:sp>
    </p:spTree>
    <p:extLst>
      <p:ext uri="{BB962C8B-B14F-4D97-AF65-F5344CB8AC3E}">
        <p14:creationId xmlns:p14="http://schemas.microsoft.com/office/powerpoint/2010/main" val="408159180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B3B3CA1E-5F90-D940-ACCD-2A190F10150F}" type="datetime1">
              <a:rPr lang="en-US" smtClean="0"/>
              <a:t>9/6/15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r>
              <a:rPr lang="en-US" smtClean="0"/>
              <a:t>© Helen Steinhauser, jaquette@edtech4ALEKS.com, September 2015.  </a:t>
            </a:r>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142F1A5A-266F-B946-8F4B-49456FDDA84F}" type="datetime1">
              <a:rPr lang="en-US" smtClean="0"/>
              <a:t>9/6/15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September 2015.  </a:t>
            </a:r>
            <a:endParaRPr lang="en-US"/>
          </a:p>
        </p:txBody>
      </p:sp>
      <p:sp>
        <p:nvSpPr>
          <p:cNvPr id="7" name="Slide Number Placeholder 6"/>
          <p:cNvSpPr>
            <a:spLocks noGrp="1"/>
          </p:cNvSpPr>
          <p:nvPr>
            <p:ph type="sldNum" sz="quarter" idx="12"/>
          </p:nvPr>
        </p:nvSpPr>
        <p:spPr/>
        <p:txBody>
          <a:bodyPr/>
          <a:lstStyle/>
          <a:p>
            <a:fld id="{8696646E-B2DA-0944-A74F-2A1BE184F22C}"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389A8B60-2C2C-4543-9520-7B213CF8AC10}" type="datetime1">
              <a:rPr lang="en-US" smtClean="0"/>
              <a:t>9/6/15</a:t>
            </a:fld>
            <a:endParaRPr lang="en-US"/>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
        <p:nvSpPr>
          <p:cNvPr id="5" name="Slide Number Placeholder 4"/>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5D6D3604-3A5C-DB4E-B621-345D406B20E3}" type="datetime1">
              <a:rPr lang="en-US" smtClean="0"/>
              <a:t>9/6/15</a:t>
            </a:fld>
            <a:endParaRPr lang="en-US"/>
          </a:p>
        </p:txBody>
      </p:sp>
      <p:sp>
        <p:nvSpPr>
          <p:cNvPr id="3" name="Footer Placeholder 2"/>
          <p:cNvSpPr>
            <a:spLocks noGrp="1"/>
          </p:cNvSpPr>
          <p:nvPr>
            <p:ph type="ftr" sz="quarter" idx="11"/>
          </p:nvPr>
        </p:nvSpPr>
        <p:spPr/>
        <p:txBody>
          <a:bodyPr/>
          <a:lstStyle/>
          <a:p>
            <a:r>
              <a:rPr lang="en-US" smtClean="0"/>
              <a:t>© Helen Steinhauser, jaquette@edtech4ALEKS.com, September 2015.  </a:t>
            </a:r>
            <a:endParaRPr lang="en-US"/>
          </a:p>
        </p:txBody>
      </p:sp>
      <p:sp>
        <p:nvSpPr>
          <p:cNvPr id="4" name="Slide Number Placeholder 3"/>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36F2177C-99FA-194D-8F07-A044EA6B0846}" type="datetime1">
              <a:rPr lang="en-US" smtClean="0"/>
              <a:t>9/6/15</a:t>
            </a:fld>
            <a:endParaRPr lang="en-US"/>
          </a:p>
        </p:txBody>
      </p:sp>
      <p:sp>
        <p:nvSpPr>
          <p:cNvPr id="6" name="Footer Placeholder 5"/>
          <p:cNvSpPr>
            <a:spLocks noGrp="1"/>
          </p:cNvSpPr>
          <p:nvPr>
            <p:ph type="ftr" sz="quarter" idx="11"/>
          </p:nvPr>
        </p:nvSpPr>
        <p:spPr>
          <a:xfrm>
            <a:off x="3859305" y="6423585"/>
            <a:ext cx="3316941" cy="365125"/>
          </a:xfrm>
        </p:spPr>
        <p:txBody>
          <a:bodyPr/>
          <a:lstStyle/>
          <a:p>
            <a:r>
              <a:rPr lang="en-US" smtClean="0"/>
              <a:t>© Helen Steinhauser, jaquette@edtech4ALEKS.com, September 2015.  </a:t>
            </a:r>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E896B685-61C7-E448-AAA3-3651814AB452}" type="datetime1">
              <a:rPr lang="en-US" smtClean="0"/>
              <a:t>9/6/15</a:t>
            </a:fld>
            <a:endParaRPr lang="en-US"/>
          </a:p>
        </p:txBody>
      </p:sp>
      <p:sp>
        <p:nvSpPr>
          <p:cNvPr id="6" name="Footer Placeholder 5"/>
          <p:cNvSpPr>
            <a:spLocks noGrp="1"/>
          </p:cNvSpPr>
          <p:nvPr>
            <p:ph type="ftr" sz="quarter" idx="11"/>
          </p:nvPr>
        </p:nvSpPr>
        <p:spPr>
          <a:xfrm>
            <a:off x="4191000" y="6423585"/>
            <a:ext cx="3005138" cy="365125"/>
          </a:xfrm>
        </p:spPr>
        <p:txBody>
          <a:bodyPr/>
          <a:lstStyle/>
          <a:p>
            <a:r>
              <a:rPr lang="en-US" smtClean="0"/>
              <a:t>© Helen Steinhauser, jaquette@edtech4ALEKS.com, September 2015.  </a:t>
            </a:r>
            <a:endParaRPr lang="en-US"/>
          </a:p>
        </p:txBody>
      </p:sp>
      <p:sp>
        <p:nvSpPr>
          <p:cNvPr id="7" name="Slide Number Placeholder 6"/>
          <p:cNvSpPr>
            <a:spLocks noGrp="1"/>
          </p:cNvSpPr>
          <p:nvPr>
            <p:ph type="sldNum" sz="quarter" idx="12"/>
          </p:nvPr>
        </p:nvSpPr>
        <p:spPr/>
        <p:txBody>
          <a:bodyPr/>
          <a:lstStyle/>
          <a:p>
            <a:fld id="{8696646E-B2DA-0944-A74F-2A1BE184F22C}"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8C22D6-2327-8845-A74D-45E9C73898D1}" type="datetime1">
              <a:rPr lang="en-US" smtClean="0"/>
              <a:t>9/6/15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September 2015.  </a:t>
            </a:r>
            <a:endParaRPr lang="en-US"/>
          </a:p>
        </p:txBody>
      </p:sp>
      <p:sp>
        <p:nvSpPr>
          <p:cNvPr id="7" name="Slide Number Placeholder 6"/>
          <p:cNvSpPr>
            <a:spLocks noGrp="1"/>
          </p:cNvSpPr>
          <p:nvPr>
            <p:ph type="sldNum" sz="quarter" idx="12"/>
          </p:nvPr>
        </p:nvSpPr>
        <p:spPr/>
        <p:txBody>
          <a:bodyPr/>
          <a:lstStyle/>
          <a:p>
            <a:fld id="{8696646E-B2DA-0944-A74F-2A1BE184F22C}"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62C01FBC-6A5F-724F-8923-1710D60AA599}" type="datetime1">
              <a:rPr lang="en-US" smtClean="0"/>
              <a:t>9/6/15</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r>
              <a:rPr lang="en-US" smtClean="0"/>
              <a:t>© Helen Steinhauser, jaquette@edtech4ALEKS.com, September 2015.  </a:t>
            </a:r>
            <a:endParaRPr lang="en-US"/>
          </a:p>
        </p:txBody>
      </p:sp>
      <p:sp>
        <p:nvSpPr>
          <p:cNvPr id="7" name="Slide Number Placeholder 6"/>
          <p:cNvSpPr>
            <a:spLocks noGrp="1"/>
          </p:cNvSpPr>
          <p:nvPr>
            <p:ph type="sldNum" sz="quarter" idx="12"/>
          </p:nvPr>
        </p:nvSpPr>
        <p:spPr/>
        <p:txBody>
          <a:bodyPr/>
          <a:lstStyle/>
          <a:p>
            <a:fld id="{8696646E-B2DA-0944-A74F-2A1BE184F22C}"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33574018-6F92-D748-B0F2-4A9D2F1958E0}" type="datetime1">
              <a:rPr lang="en-US" smtClean="0"/>
              <a:t>9/6/15</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r>
              <a:rPr lang="en-US" smtClean="0"/>
              <a:t>© Helen Steinhauser, jaquette@edtech4ALEKS.com, September 2015.  </a:t>
            </a:r>
            <a:endParaRPr lang="en-US"/>
          </a:p>
        </p:txBody>
      </p:sp>
      <p:sp>
        <p:nvSpPr>
          <p:cNvPr id="7" name="Slide Number Placeholder 6"/>
          <p:cNvSpPr>
            <a:spLocks noGrp="1"/>
          </p:cNvSpPr>
          <p:nvPr>
            <p:ph type="sldNum" sz="quarter" idx="12"/>
          </p:nvPr>
        </p:nvSpPr>
        <p:spPr/>
        <p:txBody>
          <a:bodyPr/>
          <a:lstStyle/>
          <a:p>
            <a:fld id="{8696646E-B2DA-0944-A74F-2A1BE184F22C}"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0F79198-7DEC-034F-8935-84A12DE5B269}" type="datetime1">
              <a:rPr lang="en-US" smtClean="0"/>
              <a:t>9/6/15</a:t>
            </a:fld>
            <a:endParaRPr lang="en-US"/>
          </a:p>
        </p:txBody>
      </p:sp>
      <p:sp>
        <p:nvSpPr>
          <p:cNvPr id="6" name="Footer Placeholder 5"/>
          <p:cNvSpPr>
            <a:spLocks noGrp="1"/>
          </p:cNvSpPr>
          <p:nvPr>
            <p:ph type="ftr" sz="quarter" idx="11"/>
          </p:nvPr>
        </p:nvSpPr>
        <p:spPr>
          <a:xfrm>
            <a:off x="4191000" y="6423585"/>
            <a:ext cx="3005138" cy="365125"/>
          </a:xfrm>
        </p:spPr>
        <p:txBody>
          <a:bodyPr/>
          <a:lstStyle/>
          <a:p>
            <a:r>
              <a:rPr lang="en-US" smtClean="0"/>
              <a:t>© Helen Steinhauser, jaquette@edtech4ALEKS.com, September 2015.  </a:t>
            </a:r>
            <a:endParaRPr lang="en-US"/>
          </a:p>
        </p:txBody>
      </p:sp>
      <p:sp>
        <p:nvSpPr>
          <p:cNvPr id="7" name="Slide Number Placeholder 6"/>
          <p:cNvSpPr>
            <a:spLocks noGrp="1"/>
          </p:cNvSpPr>
          <p:nvPr>
            <p:ph type="sldNum" sz="quarter" idx="12"/>
          </p:nvPr>
        </p:nvSpPr>
        <p:spPr/>
        <p:txBody>
          <a:bodyPr/>
          <a:lstStyle/>
          <a:p>
            <a:fld id="{8696646E-B2DA-0944-A74F-2A1BE184F22C}"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CD4AB0D-D503-794D-9057-74400AF44ECB}"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September 2015.  </a:t>
            </a:r>
            <a:endParaRPr lang="en-US"/>
          </a:p>
        </p:txBody>
      </p:sp>
      <p:sp>
        <p:nvSpPr>
          <p:cNvPr id="6" name="Slide Number Placeholder 5"/>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BD7BA1D-3D74-964F-A2EB-5477BF5A77A5}"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September 2015.  </a:t>
            </a:r>
            <a:endParaRPr lang="en-US"/>
          </a:p>
        </p:txBody>
      </p:sp>
      <p:sp>
        <p:nvSpPr>
          <p:cNvPr id="6" name="Slide Number Placeholder 5"/>
          <p:cNvSpPr>
            <a:spLocks noGrp="1"/>
          </p:cNvSpPr>
          <p:nvPr>
            <p:ph type="sldNum" sz="quarter" idx="12"/>
          </p:nvPr>
        </p:nvSpPr>
        <p:spPr/>
        <p:txBody>
          <a:bodyPr/>
          <a:lstStyle/>
          <a:p>
            <a:fld id="{8696646E-B2DA-0944-A74F-2A1BE184F22C}"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835E1D1-447D-DA46-9EF0-66C5C3EE559B}"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September 2015.  </a:t>
            </a:r>
            <a:endParaRPr lang="en-US"/>
          </a:p>
        </p:txBody>
      </p:sp>
      <p:sp>
        <p:nvSpPr>
          <p:cNvPr id="6" name="Slide Number Placeholder 5"/>
          <p:cNvSpPr>
            <a:spLocks noGrp="1"/>
          </p:cNvSpPr>
          <p:nvPr>
            <p:ph type="sldNum" sz="quarter" idx="12"/>
          </p:nvPr>
        </p:nvSpPr>
        <p:spPr/>
        <p:txBody>
          <a:bodyPr/>
          <a:lstStyle/>
          <a:p>
            <a:fld id="{8696646E-B2DA-0944-A74F-2A1BE184F22C}"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AD0A230-0277-9444-A9FB-910410667FB1}" type="datetime1">
              <a:rPr lang="en-US" smtClean="0"/>
              <a:t>9/6/15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September 2015.  </a:t>
            </a:r>
            <a:endParaRPr lang="en-US"/>
          </a:p>
        </p:txBody>
      </p:sp>
      <p:sp>
        <p:nvSpPr>
          <p:cNvPr id="6" name="Slide Number Placeholder 5"/>
          <p:cNvSpPr>
            <a:spLocks noGrp="1"/>
          </p:cNvSpPr>
          <p:nvPr>
            <p:ph type="sldNum" sz="quarter" idx="12"/>
          </p:nvPr>
        </p:nvSpPr>
        <p:spPr/>
        <p:txBody>
          <a:bodyPr/>
          <a:lstStyle/>
          <a:p>
            <a:fld id="{8696646E-B2DA-0944-A74F-2A1BE184F22C}"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AE631DCE-BA5D-D748-8DEE-5A220355989E}" type="datetime1">
              <a:rPr lang="en-US" smtClean="0"/>
              <a:t>9/6/15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r>
              <a:rPr lang="en-US" smtClean="0"/>
              <a:t>© Helen Steinhauser, jaquette@edtech4ALEKS.com, September 2015.  </a:t>
            </a:r>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90256512-7223-CF47-855B-20C4B773C4C2}" type="datetime1">
              <a:rPr lang="en-US" smtClean="0"/>
              <a:t>9/6/15</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r>
              <a:rPr lang="en-US" smtClean="0"/>
              <a:t>© Helen Steinhauser, jaquette@edtech4ALEKS.com, September 2015.  </a:t>
            </a:r>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8696646E-B2DA-0944-A74F-2A1BE184F22C}"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105F84C5-AF3A-9B4B-A9A7-6CA57E90DCE5}" type="datetime1">
              <a:rPr lang="en-US" smtClean="0"/>
              <a:t>9/6/15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September 2015.  </a:t>
            </a:r>
            <a:endParaRPr lang="en-US"/>
          </a:p>
        </p:txBody>
      </p:sp>
      <p:sp>
        <p:nvSpPr>
          <p:cNvPr id="7" name="Slide Number Placeholder 6"/>
          <p:cNvSpPr>
            <a:spLocks noGrp="1"/>
          </p:cNvSpPr>
          <p:nvPr>
            <p:ph type="sldNum" sz="quarter" idx="12"/>
          </p:nvPr>
        </p:nvSpPr>
        <p:spPr/>
        <p:txBody>
          <a:bodyPr/>
          <a:lstStyle/>
          <a:p>
            <a:fld id="{8696646E-B2DA-0944-A74F-2A1BE184F22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C154ED0D-A02A-3E4B-A077-0F20FD5DF8B8}" type="datetime1">
              <a:rPr lang="en-US" smtClean="0"/>
              <a:t>9/6/15</a:t>
            </a:fld>
            <a:endParaRPr lang="en-US"/>
          </a:p>
        </p:txBody>
      </p:sp>
      <p:sp>
        <p:nvSpPr>
          <p:cNvPr id="8" name="Footer Placeholder 7"/>
          <p:cNvSpPr>
            <a:spLocks noGrp="1"/>
          </p:cNvSpPr>
          <p:nvPr>
            <p:ph type="ftr" sz="quarter" idx="11"/>
          </p:nvPr>
        </p:nvSpPr>
        <p:spPr/>
        <p:txBody>
          <a:bodyPr/>
          <a:lstStyle/>
          <a:p>
            <a:r>
              <a:rPr lang="en-US" smtClean="0"/>
              <a:t>© Helen Steinhauser, jaquette@edtech4ALEKS.com, September 2015.  </a:t>
            </a:r>
            <a:endParaRPr lang="en-US"/>
          </a:p>
        </p:txBody>
      </p:sp>
      <p:sp>
        <p:nvSpPr>
          <p:cNvPr id="9" name="Slide Number Placeholder 8"/>
          <p:cNvSpPr>
            <a:spLocks noGrp="1"/>
          </p:cNvSpPr>
          <p:nvPr>
            <p:ph type="sldNum" sz="quarter" idx="12"/>
          </p:nvPr>
        </p:nvSpPr>
        <p:spPr/>
        <p:txBody>
          <a:bodyPr/>
          <a:lstStyle/>
          <a:p>
            <a:fld id="{8696646E-B2DA-0944-A74F-2A1BE184F22C}"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39AEED90-9DC7-394A-97B6-D7E545B705EC}" type="datetime1">
              <a:rPr lang="en-US" smtClean="0"/>
              <a:t>9/6/15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September 2015.  </a:t>
            </a:r>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8696646E-B2DA-0944-A74F-2A1BE184F22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44944A6D-035C-9348-928E-243C1DF06742}" type="datetime1">
              <a:rPr lang="en-US" smtClean="0"/>
              <a:t>9/6/15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September 2015.  </a:t>
            </a:r>
            <a:endParaRPr lang="en-US"/>
          </a:p>
        </p:txBody>
      </p:sp>
      <p:sp>
        <p:nvSpPr>
          <p:cNvPr id="7" name="Slide Number Placeholder 6"/>
          <p:cNvSpPr>
            <a:spLocks noGrp="1"/>
          </p:cNvSpPr>
          <p:nvPr>
            <p:ph type="sldNum" sz="quarter" idx="12"/>
          </p:nvPr>
        </p:nvSpPr>
        <p:spPr/>
        <p:txBody>
          <a:bodyPr/>
          <a:lstStyle/>
          <a:p>
            <a:fld id="{8696646E-B2DA-0944-A74F-2A1BE184F22C}"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8375F1AE-C643-3B49-BB58-4547C9511D52}" type="datetime1">
              <a:rPr lang="en-US" smtClean="0"/>
              <a:t>9/6/15</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smtClean="0"/>
              <a:t>© Helen Steinhauser, jaquette@edtech4ALEKS.com, September 2015.  </a:t>
            </a:r>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8696646E-B2DA-0944-A74F-2A1BE184F22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Lst>
  <p:hf sldNum="0"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Ratios</a:t>
            </a:r>
            <a:endParaRPr lang="en-US" dirty="0"/>
          </a:p>
        </p:txBody>
      </p:sp>
      <p:sp>
        <p:nvSpPr>
          <p:cNvPr id="3" name="Subtitle 2"/>
          <p:cNvSpPr>
            <a:spLocks noGrp="1"/>
          </p:cNvSpPr>
          <p:nvPr>
            <p:ph type="subTitle" idx="1"/>
          </p:nvPr>
        </p:nvSpPr>
        <p:spPr/>
        <p:txBody>
          <a:bodyPr/>
          <a:lstStyle/>
          <a:p>
            <a:r>
              <a:rPr lang="en-US" dirty="0" smtClean="0"/>
              <a:t>Grad 6, Module 1, Lesson 1</a:t>
            </a:r>
            <a:endParaRPr lang="en-US" dirty="0"/>
          </a:p>
        </p:txBody>
      </p:sp>
      <p:sp>
        <p:nvSpPr>
          <p:cNvPr id="4" name="Footer Placeholder 3"/>
          <p:cNvSpPr>
            <a:spLocks noGrp="1"/>
          </p:cNvSpPr>
          <p:nvPr>
            <p:ph type="ftr" sz="quarter" idx="11"/>
          </p:nvPr>
        </p:nvSpPr>
        <p:spPr>
          <a:xfrm>
            <a:off x="719667" y="6425640"/>
            <a:ext cx="8209180" cy="365125"/>
          </a:xfrm>
        </p:spPr>
        <p:txBody>
          <a:bodyPr/>
          <a:lstStyle/>
          <a:p>
            <a:r>
              <a:rPr lang="en-US" dirty="0" smtClean="0"/>
              <a:t>© Helen </a:t>
            </a:r>
            <a:r>
              <a:rPr lang="en-US" dirty="0" err="1" smtClean="0"/>
              <a:t>Steinhauser</a:t>
            </a:r>
            <a:r>
              <a:rPr lang="en-US" dirty="0" smtClean="0"/>
              <a:t>, jaquette@edtech4ALEKS.com, September 2015.  </a:t>
            </a:r>
            <a:endParaRPr lang="en-US" dirty="0"/>
          </a:p>
        </p:txBody>
      </p:sp>
    </p:spTree>
    <p:extLst>
      <p:ext uri="{BB962C8B-B14F-4D97-AF65-F5344CB8AC3E}">
        <p14:creationId xmlns:p14="http://schemas.microsoft.com/office/powerpoint/2010/main" val="160106363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Which description makes the relationship easier to visualize:  saying the ratio is </a:t>
            </a:r>
            <a:r>
              <a:rPr lang="en-US" i="1" dirty="0"/>
              <a:t>3</a:t>
            </a:r>
            <a:r>
              <a:rPr lang="en-US" dirty="0"/>
              <a:t> to </a:t>
            </a:r>
            <a:r>
              <a:rPr lang="en-US" i="1" dirty="0"/>
              <a:t>2</a:t>
            </a:r>
            <a:r>
              <a:rPr lang="en-US" dirty="0"/>
              <a:t> or saying there are </a:t>
            </a:r>
            <a:r>
              <a:rPr lang="en-US" i="1" dirty="0"/>
              <a:t>3</a:t>
            </a:r>
            <a:r>
              <a:rPr lang="en-US" dirty="0"/>
              <a:t> halves as many boys as girls?  </a:t>
            </a:r>
            <a:endParaRPr lang="en-US" dirty="0" smtClean="0"/>
          </a:p>
          <a:p>
            <a:pPr lvl="0"/>
            <a:r>
              <a:rPr lang="en-US" dirty="0" smtClean="0"/>
              <a:t>Explain your choices</a:t>
            </a:r>
            <a:r>
              <a:rPr lang="en-US" dirty="0"/>
              <a:t>.</a:t>
            </a:r>
          </a:p>
          <a:p>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28794517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edge">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a:t>
            </a:r>
            <a:endParaRPr lang="en-US" dirty="0"/>
          </a:p>
        </p:txBody>
      </p:sp>
      <p:sp>
        <p:nvSpPr>
          <p:cNvPr id="3" name="Content Placeholder 2"/>
          <p:cNvSpPr>
            <a:spLocks noGrp="1"/>
          </p:cNvSpPr>
          <p:nvPr>
            <p:ph idx="1"/>
          </p:nvPr>
        </p:nvSpPr>
        <p:spPr/>
        <p:txBody>
          <a:bodyPr>
            <a:normAutofit/>
          </a:bodyPr>
          <a:lstStyle/>
          <a:p>
            <a:r>
              <a:rPr lang="en-US" dirty="0" smtClean="0"/>
              <a:t>Find </a:t>
            </a:r>
            <a:r>
              <a:rPr lang="en-US" dirty="0"/>
              <a:t>the ratio of boys to girls in our class.</a:t>
            </a:r>
          </a:p>
          <a:p>
            <a:pPr lvl="0"/>
            <a:r>
              <a:rPr lang="en-US" dirty="0"/>
              <a:t>Raise your hand when you know:  What is the ratio of boys to girls in our class? </a:t>
            </a:r>
            <a:endParaRPr lang="en-US" dirty="0" smtClean="0"/>
          </a:p>
          <a:p>
            <a:pPr lvl="0"/>
            <a:r>
              <a:rPr lang="en-US" dirty="0" smtClean="0"/>
              <a:t>How </a:t>
            </a:r>
            <a:r>
              <a:rPr lang="en-US" dirty="0"/>
              <a:t>can we say this as a multiplicative comparison without using ratios?  Raise your hand when you know.  </a:t>
            </a:r>
            <a:endParaRPr lang="en-US" dirty="0" smtClean="0"/>
          </a:p>
          <a:p>
            <a:pPr lvl="0"/>
            <a:r>
              <a:rPr lang="en-US" dirty="0" smtClean="0"/>
              <a:t>Write </a:t>
            </a:r>
            <a:r>
              <a:rPr lang="en-US" dirty="0"/>
              <a:t>the ratio of number of boys to number of girls in your student materials under Example 2, Question 1.  </a:t>
            </a:r>
            <a:endParaRPr lang="en-US" dirty="0" smtClean="0"/>
          </a:p>
          <a:p>
            <a:pPr lvl="0"/>
            <a:r>
              <a:rPr lang="en-US" dirty="0" smtClean="0"/>
              <a:t>Compare </a:t>
            </a:r>
            <a:r>
              <a:rPr lang="en-US" dirty="0"/>
              <a:t>your answer with your neighbor’s answer.  Does everyone’s ratio look exactly the same?  </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34380537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US" dirty="0"/>
              <a:t>It is ok to use either the colon symbol or the word “to” between the two numbers of the </a:t>
            </a:r>
            <a:r>
              <a:rPr lang="en-US" dirty="0" smtClean="0"/>
              <a:t>ratio</a:t>
            </a:r>
            <a:r>
              <a:rPr lang="en-US" dirty="0"/>
              <a:t>?</a:t>
            </a:r>
          </a:p>
          <a:p>
            <a:pPr lvl="0"/>
            <a:r>
              <a:rPr lang="en-US" dirty="0" smtClean="0"/>
              <a:t>REMEMBER!! The </a:t>
            </a:r>
            <a:r>
              <a:rPr lang="en-US" dirty="0"/>
              <a:t>ratio itself does not have units or descriptive words </a:t>
            </a:r>
            <a:r>
              <a:rPr lang="en-US" dirty="0" smtClean="0"/>
              <a:t>attached.</a:t>
            </a:r>
          </a:p>
          <a:p>
            <a:pPr lvl="0"/>
            <a:r>
              <a:rPr lang="en-US" dirty="0" smtClean="0"/>
              <a:t>Is </a:t>
            </a:r>
            <a:r>
              <a:rPr lang="en-US" dirty="0"/>
              <a:t>the ratio of number of girls to number of boys the same as the ratio of number of boys to number of girls?  </a:t>
            </a:r>
          </a:p>
          <a:p>
            <a:pPr lvl="1"/>
            <a:r>
              <a:rPr lang="en-US" i="1" dirty="0" smtClean="0"/>
              <a:t>Remember order matters!!</a:t>
            </a:r>
            <a:endParaRPr lang="en-US" dirty="0" smtClean="0"/>
          </a:p>
          <a:p>
            <a:pPr lvl="0"/>
            <a:r>
              <a:rPr lang="en-US" dirty="0" smtClean="0"/>
              <a:t>Is this an interesting multiplicative comparison for this class?  Is it worth commenting on in our class?  If our class had </a:t>
            </a:r>
            <a:r>
              <a:rPr lang="en-US" i="1" dirty="0" smtClean="0"/>
              <a:t>15</a:t>
            </a:r>
            <a:r>
              <a:rPr lang="en-US" dirty="0" smtClean="0"/>
              <a:t> boys and </a:t>
            </a:r>
            <a:r>
              <a:rPr lang="en-US" i="1" dirty="0" smtClean="0"/>
              <a:t>5</a:t>
            </a:r>
            <a:r>
              <a:rPr lang="en-US" dirty="0" smtClean="0"/>
              <a:t> girls, might it be a more interesting observation?</a:t>
            </a:r>
          </a:p>
          <a:p>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27536298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Now you are going to get practice writing ratios!</a:t>
            </a:r>
            <a:endParaRPr lang="en-US" dirty="0"/>
          </a:p>
          <a:p>
            <a:r>
              <a:rPr lang="en-US" dirty="0" smtClean="0"/>
              <a:t>I am going to be asking a question and if you answer yes to it then raise your hand. </a:t>
            </a:r>
            <a:endParaRPr lang="en-US" dirty="0"/>
          </a:p>
          <a:p>
            <a:r>
              <a:rPr lang="en-US" dirty="0" smtClean="0"/>
              <a:t>The number of Yes’s or hands raised is to be your FIRST number in your ratio. </a:t>
            </a: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353039419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Students </a:t>
            </a:r>
            <a:r>
              <a:rPr lang="en-US" dirty="0"/>
              <a:t>record a ratio for each of the examples you provide: </a:t>
            </a:r>
          </a:p>
          <a:p>
            <a:pPr marL="571500" lvl="1" indent="-342900">
              <a:buFont typeface="+mj-lt"/>
              <a:buAutoNum type="arabicPeriod"/>
            </a:pPr>
            <a:r>
              <a:rPr lang="en-US" dirty="0"/>
              <a:t>You traveled out of state this summer. </a:t>
            </a:r>
          </a:p>
          <a:p>
            <a:pPr marL="571500" lvl="1" indent="-342900">
              <a:buFont typeface="+mj-lt"/>
              <a:buAutoNum type="arabicPeriod"/>
            </a:pPr>
            <a:r>
              <a:rPr lang="en-US" dirty="0" smtClean="0"/>
              <a:t>You </a:t>
            </a:r>
            <a:r>
              <a:rPr lang="en-US" dirty="0"/>
              <a:t>did not travel out of state this summer. </a:t>
            </a:r>
            <a:endParaRPr lang="en-US" dirty="0" smtClean="0"/>
          </a:p>
          <a:p>
            <a:pPr marL="571500" lvl="1" indent="-342900">
              <a:buFont typeface="+mj-lt"/>
              <a:buAutoNum type="arabicPeriod"/>
            </a:pPr>
            <a:r>
              <a:rPr lang="en-US" dirty="0" smtClean="0"/>
              <a:t>You </a:t>
            </a:r>
            <a:r>
              <a:rPr lang="en-US" dirty="0"/>
              <a:t>have at least one sibling. </a:t>
            </a:r>
            <a:endParaRPr lang="en-US" dirty="0" smtClean="0"/>
          </a:p>
          <a:p>
            <a:pPr marL="571500" lvl="1" indent="-342900">
              <a:buFont typeface="+mj-lt"/>
              <a:buAutoNum type="arabicPeriod"/>
            </a:pPr>
            <a:r>
              <a:rPr lang="en-US" dirty="0" smtClean="0"/>
              <a:t>You </a:t>
            </a:r>
            <a:r>
              <a:rPr lang="en-US" dirty="0"/>
              <a:t>are an only </a:t>
            </a:r>
            <a:r>
              <a:rPr lang="en-US" dirty="0" smtClean="0"/>
              <a:t>child</a:t>
            </a:r>
            <a:r>
              <a:rPr lang="en-US" i="1" dirty="0" smtClean="0"/>
              <a:t>.</a:t>
            </a:r>
            <a:endParaRPr lang="en-US" dirty="0"/>
          </a:p>
          <a:p>
            <a:pPr marL="571500" lvl="1" indent="-342900">
              <a:buFont typeface="+mj-lt"/>
              <a:buAutoNum type="arabicPeriod"/>
            </a:pPr>
            <a:r>
              <a:rPr lang="en-US" dirty="0" smtClean="0"/>
              <a:t>Your </a:t>
            </a:r>
            <a:r>
              <a:rPr lang="en-US" dirty="0"/>
              <a:t>favorite class is </a:t>
            </a:r>
            <a:r>
              <a:rPr lang="en-US" dirty="0" smtClean="0"/>
              <a:t>math.</a:t>
            </a:r>
          </a:p>
          <a:p>
            <a:pPr marL="571500" lvl="1" indent="-342900">
              <a:buFont typeface="+mj-lt"/>
              <a:buAutoNum type="arabicPeriod"/>
            </a:pPr>
            <a:r>
              <a:rPr lang="en-US" dirty="0" smtClean="0"/>
              <a:t>Your </a:t>
            </a:r>
            <a:r>
              <a:rPr lang="en-US" dirty="0"/>
              <a:t>favorite class is not math. </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2780881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a:t>
            </a:r>
            <a:endParaRPr lang="en-US" dirty="0"/>
          </a:p>
        </p:txBody>
      </p:sp>
      <p:sp>
        <p:nvSpPr>
          <p:cNvPr id="3" name="Content Placeholder 2"/>
          <p:cNvSpPr>
            <a:spLocks noGrp="1"/>
          </p:cNvSpPr>
          <p:nvPr>
            <p:ph idx="1"/>
          </p:nvPr>
        </p:nvSpPr>
        <p:spPr/>
        <p:txBody>
          <a:bodyPr/>
          <a:lstStyle/>
          <a:p>
            <a:r>
              <a:rPr lang="en-US" dirty="0"/>
              <a:t>L</a:t>
            </a:r>
            <a:r>
              <a:rPr lang="en-US" dirty="0" smtClean="0"/>
              <a:t>ook </a:t>
            </a:r>
            <a:r>
              <a:rPr lang="en-US" dirty="0"/>
              <a:t>around the classroom to find quantities to compare</a:t>
            </a:r>
            <a:r>
              <a:rPr lang="en-US" dirty="0" smtClean="0"/>
              <a:t>. Make up your OWN ratio!</a:t>
            </a:r>
          </a:p>
          <a:p>
            <a:r>
              <a:rPr lang="en-US" dirty="0"/>
              <a:t>C</a:t>
            </a:r>
            <a:r>
              <a:rPr lang="en-US" dirty="0" smtClean="0"/>
              <a:t>reate </a:t>
            </a:r>
            <a:r>
              <a:rPr lang="en-US" dirty="0"/>
              <a:t>written ratio statements that represent their ratios in one of the summary forms.  </a:t>
            </a:r>
          </a:p>
          <a:p>
            <a:r>
              <a:rPr lang="en-US" dirty="0" smtClean="0"/>
              <a:t>Example:</a:t>
            </a:r>
          </a:p>
          <a:p>
            <a:r>
              <a:rPr lang="en-US" dirty="0"/>
              <a:t>My own ratio compares </a:t>
            </a:r>
            <a:r>
              <a:rPr lang="en-US" i="1" u="sng" dirty="0"/>
              <a:t>the number of students wearing jeans</a:t>
            </a:r>
            <a:r>
              <a:rPr lang="en-US" dirty="0"/>
              <a:t> to </a:t>
            </a:r>
            <a:r>
              <a:rPr lang="en-US" i="1" u="sng" dirty="0"/>
              <a:t>the number of students not wearing jeans</a:t>
            </a:r>
            <a:r>
              <a:rPr lang="en-US" dirty="0"/>
              <a:t>.</a:t>
            </a:r>
          </a:p>
          <a:p>
            <a:r>
              <a:rPr lang="en-US" dirty="0"/>
              <a:t>My ratio is </a:t>
            </a:r>
            <a:r>
              <a:rPr lang="en-US" i="1" u="sng" dirty="0"/>
              <a:t>16:6</a:t>
            </a:r>
            <a:r>
              <a:rPr lang="en-US" dirty="0"/>
              <a:t>.</a:t>
            </a:r>
          </a:p>
          <a:p>
            <a:pPr lvl="1"/>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11499981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checkerboard(across)">
                                      <p:cBhvr>
                                        <p:cTn id="10" dur="500"/>
                                        <p:tgtEl>
                                          <p:spTgt spid="3">
                                            <p:txEl>
                                              <p:pRg st="3" end="3"/>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checkerboard(across)">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a:t>
            </a:r>
            <a:endParaRPr lang="en-US" dirty="0"/>
          </a:p>
        </p:txBody>
      </p:sp>
      <p:sp>
        <p:nvSpPr>
          <p:cNvPr id="3" name="Content Placeholder 2"/>
          <p:cNvSpPr>
            <a:spLocks noGrp="1"/>
          </p:cNvSpPr>
          <p:nvPr>
            <p:ph idx="1"/>
          </p:nvPr>
        </p:nvSpPr>
        <p:spPr/>
        <p:txBody>
          <a:bodyPr>
            <a:normAutofit/>
          </a:bodyPr>
          <a:lstStyle/>
          <a:p>
            <a:r>
              <a:rPr lang="en-US" sz="2400" dirty="0" smtClean="0"/>
              <a:t>With </a:t>
            </a:r>
            <a:r>
              <a:rPr lang="en-US" sz="2400" dirty="0"/>
              <a:t>a partner, students use words to describe a context that could be represented by each ratio given. </a:t>
            </a:r>
            <a:endParaRPr lang="en-US" sz="2400" dirty="0" smtClean="0"/>
          </a:p>
          <a:p>
            <a:r>
              <a:rPr lang="en-US" sz="2400" dirty="0" smtClean="0"/>
              <a:t>Remember order </a:t>
            </a:r>
            <a:r>
              <a:rPr lang="en-US" sz="2400" dirty="0"/>
              <a:t>in which the quantities are stated (emphasizing that order matters) and about the quantities being compared. </a:t>
            </a:r>
            <a:endParaRPr lang="en-US" sz="2400" dirty="0" smtClean="0"/>
          </a:p>
          <a:p>
            <a:r>
              <a:rPr lang="en-US" sz="2400" dirty="0" smtClean="0"/>
              <a:t>Who wants to share some of the ratios you came up with?</a:t>
            </a:r>
            <a:endParaRPr lang="en-US" sz="2400"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231236412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from exercise 2</a:t>
            </a:r>
            <a:endParaRPr lang="en-US" dirty="0"/>
          </a:p>
        </p:txBody>
      </p:sp>
      <p:sp>
        <p:nvSpPr>
          <p:cNvPr id="3" name="Content Placeholder 2"/>
          <p:cNvSpPr>
            <a:spLocks noGrp="1"/>
          </p:cNvSpPr>
          <p:nvPr>
            <p:ph idx="1"/>
          </p:nvPr>
        </p:nvSpPr>
        <p:spPr/>
        <p:txBody>
          <a:bodyPr>
            <a:normAutofit/>
          </a:bodyPr>
          <a:lstStyle/>
          <a:p>
            <a:pPr marL="457200" lvl="0" indent="-457200">
              <a:buFont typeface="+mj-lt"/>
              <a:buAutoNum type="alphaLcPeriod"/>
            </a:pPr>
            <a:r>
              <a:rPr lang="en-US" b="1" i="1" dirty="0" smtClean="0"/>
              <a:t>1</a:t>
            </a:r>
            <a:r>
              <a:rPr lang="en-US" b="1" dirty="0" smtClean="0"/>
              <a:t> </a:t>
            </a:r>
            <a:r>
              <a:rPr lang="en-US" b="1" dirty="0"/>
              <a:t>to </a:t>
            </a:r>
            <a:r>
              <a:rPr lang="en-US" b="1" i="1" dirty="0"/>
              <a:t>12</a:t>
            </a:r>
            <a:r>
              <a:rPr lang="en-US" b="1" dirty="0"/>
              <a:t>  </a:t>
            </a:r>
            <a:r>
              <a:rPr lang="en-US" b="1" i="1" u="sng" dirty="0"/>
              <a:t>for every one year, there are twelve months</a:t>
            </a:r>
            <a:endParaRPr lang="en-US" dirty="0"/>
          </a:p>
          <a:p>
            <a:pPr marL="457200" lvl="0" indent="-457200">
              <a:buFont typeface="+mj-lt"/>
              <a:buAutoNum type="alphaLcPeriod"/>
            </a:pPr>
            <a:r>
              <a:rPr lang="en-US" b="1" i="1" dirty="0"/>
              <a:t>12:1</a:t>
            </a:r>
            <a:r>
              <a:rPr lang="en-US" b="1" dirty="0"/>
              <a:t>  </a:t>
            </a:r>
            <a:r>
              <a:rPr lang="en-US" b="1" i="1" u="sng" dirty="0"/>
              <a:t>for every twelve months, there is one year</a:t>
            </a:r>
            <a:endParaRPr lang="en-US" dirty="0"/>
          </a:p>
          <a:p>
            <a:pPr marL="457200" lvl="0" indent="-457200">
              <a:buFont typeface="+mj-lt"/>
              <a:buAutoNum type="alphaLcPeriod"/>
            </a:pPr>
            <a:r>
              <a:rPr lang="en-US" b="1" i="1" dirty="0"/>
              <a:t>2</a:t>
            </a:r>
            <a:r>
              <a:rPr lang="en-US" b="1" dirty="0"/>
              <a:t> to 5  </a:t>
            </a:r>
            <a:r>
              <a:rPr lang="en-US" b="1" i="1" u="sng" dirty="0"/>
              <a:t>for every two days of non-school days in a week, there are five school days</a:t>
            </a:r>
            <a:endParaRPr lang="en-US" dirty="0"/>
          </a:p>
          <a:p>
            <a:pPr marL="457200" lvl="0" indent="-457200">
              <a:buFont typeface="+mj-lt"/>
              <a:buAutoNum type="alphaLcPeriod"/>
            </a:pPr>
            <a:r>
              <a:rPr lang="en-US" b="1" i="1" dirty="0"/>
              <a:t>5</a:t>
            </a:r>
            <a:r>
              <a:rPr lang="en-US" b="1" dirty="0"/>
              <a:t> to </a:t>
            </a:r>
            <a:r>
              <a:rPr lang="en-US" b="1" i="1" dirty="0"/>
              <a:t>2</a:t>
            </a:r>
            <a:r>
              <a:rPr lang="en-US" b="1" dirty="0"/>
              <a:t>  </a:t>
            </a:r>
            <a:r>
              <a:rPr lang="en-US" b="1" i="1" u="sng" dirty="0"/>
              <a:t>for every five female teachers I have, there are two male teachers</a:t>
            </a:r>
            <a:endParaRPr lang="en-US" dirty="0"/>
          </a:p>
          <a:p>
            <a:pPr marL="457200" lvl="0" indent="-457200">
              <a:buFont typeface="+mj-lt"/>
              <a:buAutoNum type="alphaLcPeriod"/>
            </a:pPr>
            <a:r>
              <a:rPr lang="en-US" b="1" i="1" u="sng" dirty="0" smtClean="0"/>
              <a:t>for </a:t>
            </a:r>
            <a:r>
              <a:rPr lang="en-US" b="1" i="1" u="sng" dirty="0"/>
              <a:t>every ten toes, there are two feet</a:t>
            </a:r>
            <a:endParaRPr lang="en-US" dirty="0"/>
          </a:p>
          <a:p>
            <a:pPr marL="457200" lvl="0" indent="-457200">
              <a:buFont typeface="+mj-lt"/>
              <a:buAutoNum type="alphaLcPeriod"/>
            </a:pPr>
            <a:r>
              <a:rPr lang="en-US" b="1" i="1" u="sng" dirty="0" smtClean="0"/>
              <a:t>for </a:t>
            </a:r>
            <a:r>
              <a:rPr lang="en-US" b="1" i="1" u="sng" dirty="0"/>
              <a:t>every two problems I can finish, there are ten minutes that pass</a:t>
            </a: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63320968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a:t>
            </a:r>
            <a:endParaRPr lang="en-US" dirty="0"/>
          </a:p>
        </p:txBody>
      </p:sp>
      <p:sp>
        <p:nvSpPr>
          <p:cNvPr id="3" name="Content Placeholder 2"/>
          <p:cNvSpPr>
            <a:spLocks noGrp="1"/>
          </p:cNvSpPr>
          <p:nvPr>
            <p:ph idx="1"/>
          </p:nvPr>
        </p:nvSpPr>
        <p:spPr/>
        <p:txBody>
          <a:bodyPr>
            <a:noAutofit/>
          </a:bodyPr>
          <a:lstStyle/>
          <a:p>
            <a:pPr lvl="0"/>
            <a:r>
              <a:rPr lang="en-US" sz="2800" dirty="0"/>
              <a:t>What is a ratio?  Can you verbally describe a ratio in your own words using this description</a:t>
            </a:r>
            <a:r>
              <a:rPr lang="en-US" sz="2800" dirty="0" smtClean="0"/>
              <a:t>?</a:t>
            </a:r>
          </a:p>
          <a:p>
            <a:r>
              <a:rPr lang="en-US" sz="2800" dirty="0" smtClean="0"/>
              <a:t>A </a:t>
            </a:r>
            <a:r>
              <a:rPr lang="en-US" sz="2800" b="1" u="sng" dirty="0"/>
              <a:t>ratio</a:t>
            </a:r>
            <a:r>
              <a:rPr lang="en-US" sz="2800" dirty="0"/>
              <a:t> is an ordered pair of non-negative numbers, which are not both zero.  The </a:t>
            </a:r>
            <a:r>
              <a:rPr lang="en-US" sz="2800" i="1" dirty="0"/>
              <a:t>ratio</a:t>
            </a:r>
            <a:r>
              <a:rPr lang="en-US" sz="2800" dirty="0"/>
              <a:t> is denoted </a:t>
            </a:r>
            <a:r>
              <a:rPr lang="en-US" sz="2800" i="1" dirty="0"/>
              <a:t>A:B</a:t>
            </a:r>
            <a:r>
              <a:rPr lang="en-US" sz="2800" dirty="0"/>
              <a:t> or </a:t>
            </a:r>
            <a:r>
              <a:rPr lang="en-US" sz="2800" i="1" dirty="0"/>
              <a:t>A</a:t>
            </a:r>
            <a:r>
              <a:rPr lang="en-US" sz="2800" dirty="0"/>
              <a:t> to </a:t>
            </a:r>
            <a:r>
              <a:rPr lang="en-US" sz="2800" i="1" dirty="0"/>
              <a:t>B</a:t>
            </a:r>
            <a:r>
              <a:rPr lang="en-US" sz="2800" dirty="0"/>
              <a:t> to indicate the order of the numbers.  In this specific case, the number </a:t>
            </a:r>
            <a:r>
              <a:rPr lang="en-US" sz="2800" i="1" dirty="0"/>
              <a:t>A</a:t>
            </a:r>
            <a:r>
              <a:rPr lang="en-US" sz="2800" dirty="0"/>
              <a:t> is first, and the number </a:t>
            </a:r>
            <a:r>
              <a:rPr lang="en-US" sz="2800" i="1" dirty="0"/>
              <a:t>B</a:t>
            </a:r>
            <a:r>
              <a:rPr lang="en-US" sz="2800" dirty="0"/>
              <a:t> is second. </a:t>
            </a:r>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14996034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normAutofit/>
          </a:bodyPr>
          <a:lstStyle/>
          <a:p>
            <a:pPr lvl="0"/>
            <a:r>
              <a:rPr lang="en-US" sz="2400" dirty="0" smtClean="0"/>
              <a:t>How </a:t>
            </a:r>
            <a:r>
              <a:rPr lang="en-US" sz="2400" dirty="0"/>
              <a:t>do we write ratios?  </a:t>
            </a:r>
          </a:p>
          <a:p>
            <a:pPr lvl="1"/>
            <a:r>
              <a:rPr lang="en-US" sz="2400" i="1" dirty="0"/>
              <a:t>A colon B (A:B) or A “to” </a:t>
            </a:r>
            <a:r>
              <a:rPr lang="en-US" sz="2400" i="1" dirty="0" smtClean="0"/>
              <a:t>B.</a:t>
            </a:r>
            <a:endParaRPr lang="en-US" sz="2400" dirty="0" smtClean="0"/>
          </a:p>
          <a:p>
            <a:pPr lvl="0"/>
            <a:r>
              <a:rPr lang="en-US" sz="2400" dirty="0"/>
              <a:t>What are two quantities you would love to have in a ratio of </a:t>
            </a:r>
            <a:r>
              <a:rPr lang="en-US" sz="2400" i="1" dirty="0"/>
              <a:t>5:2</a:t>
            </a:r>
            <a:r>
              <a:rPr lang="en-US" sz="2400" dirty="0"/>
              <a:t> but hate to have in a ratio of </a:t>
            </a:r>
            <a:r>
              <a:rPr lang="en-US" sz="2400" i="1" dirty="0"/>
              <a:t>2:5</a:t>
            </a:r>
            <a:r>
              <a:rPr lang="en-US" sz="2400" dirty="0"/>
              <a:t>?</a:t>
            </a:r>
          </a:p>
          <a:p>
            <a:pPr lvl="1"/>
            <a:r>
              <a:rPr lang="en-US" sz="2400" i="1" dirty="0" smtClean="0"/>
              <a:t>For </a:t>
            </a:r>
            <a:r>
              <a:rPr lang="en-US" sz="2400" i="1" dirty="0"/>
              <a:t>example, I would love to have a ratio of the number of hours of play time to the number of hours of chores be 5:2, but would hate to have a ratio of the number of hours of television time to the number of hours of studying be 2:5.  </a:t>
            </a:r>
            <a:endParaRPr lang="en-US" sz="2400" dirty="0"/>
          </a:p>
          <a:p>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10481429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Now</a:t>
            </a:r>
            <a:endParaRPr lang="en-US" dirty="0"/>
          </a:p>
        </p:txBody>
      </p:sp>
      <p:sp>
        <p:nvSpPr>
          <p:cNvPr id="3" name="Content Placeholder 2"/>
          <p:cNvSpPr>
            <a:spLocks noGrp="1"/>
          </p:cNvSpPr>
          <p:nvPr>
            <p:ph idx="1"/>
          </p:nvPr>
        </p:nvSpPr>
        <p:spPr/>
        <p:txBody>
          <a:bodyPr>
            <a:normAutofit/>
          </a:bodyPr>
          <a:lstStyle/>
          <a:p>
            <a:pPr>
              <a:buFont typeface="Arial"/>
              <a:buChar char="•"/>
            </a:pPr>
            <a:r>
              <a:rPr lang="en-US" sz="2800" dirty="0" smtClean="0"/>
              <a:t>Sean has 30 marbles and Jean has ten times as many marbles as Sean. How many marbles does Jean?</a:t>
            </a:r>
          </a:p>
          <a:p>
            <a:pPr>
              <a:buFont typeface="Arial"/>
              <a:buChar char="•"/>
            </a:pPr>
            <a:endParaRPr lang="en-US" sz="2800" dirty="0"/>
          </a:p>
          <a:p>
            <a:pPr marL="0" indent="0">
              <a:buNone/>
            </a:pPr>
            <a:r>
              <a:rPr lang="en-US" sz="2800" dirty="0" smtClean="0"/>
              <a:t>Title: Ratios </a:t>
            </a:r>
            <a:endParaRPr lang="en-US" sz="2800"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101144927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Practice</a:t>
            </a:r>
            <a:endParaRPr lang="en-US" dirty="0"/>
          </a:p>
        </p:txBody>
      </p:sp>
      <p:sp>
        <p:nvSpPr>
          <p:cNvPr id="3" name="Content Placeholder 2"/>
          <p:cNvSpPr>
            <a:spLocks noGrp="1"/>
          </p:cNvSpPr>
          <p:nvPr>
            <p:ph idx="1"/>
          </p:nvPr>
        </p:nvSpPr>
        <p:spPr/>
        <p:txBody>
          <a:bodyPr/>
          <a:lstStyle/>
          <a:p>
            <a:r>
              <a:rPr lang="en-US" sz="2800" dirty="0" smtClean="0"/>
              <a:t>Complete the problem set independently. </a:t>
            </a:r>
          </a:p>
          <a:p>
            <a:r>
              <a:rPr lang="en-US" sz="2800" dirty="0" smtClean="0"/>
              <a:t>Expectations:</a:t>
            </a:r>
          </a:p>
          <a:p>
            <a:pPr lvl="1"/>
            <a:r>
              <a:rPr lang="en-US" sz="2800" dirty="0" smtClean="0"/>
              <a:t>Voice level 0</a:t>
            </a:r>
          </a:p>
          <a:p>
            <a:pPr lvl="1"/>
            <a:r>
              <a:rPr lang="en-US" sz="2800" dirty="0" smtClean="0"/>
              <a:t>Stay in your seat</a:t>
            </a:r>
          </a:p>
          <a:p>
            <a:pPr lvl="1"/>
            <a:r>
              <a:rPr lang="en-US" sz="2800" dirty="0" smtClean="0"/>
              <a:t>Only working on your own paper and the problem set. </a:t>
            </a:r>
          </a:p>
          <a:p>
            <a:pPr marL="349250" lvl="1" indent="0">
              <a:buNone/>
            </a:pP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385221452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Exit Ticket</a:t>
            </a:r>
            <a:endParaRPr lang="en-US" dirty="0"/>
          </a:p>
        </p:txBody>
      </p:sp>
      <p:sp>
        <p:nvSpPr>
          <p:cNvPr id="3" name="Content Placeholder 2"/>
          <p:cNvSpPr>
            <a:spLocks noGrp="1"/>
          </p:cNvSpPr>
          <p:nvPr>
            <p:ph idx="1"/>
          </p:nvPr>
        </p:nvSpPr>
        <p:spPr/>
        <p:txBody>
          <a:bodyPr>
            <a:normAutofit/>
          </a:bodyPr>
          <a:lstStyle/>
          <a:p>
            <a:r>
              <a:rPr lang="en-US" dirty="0" smtClean="0"/>
              <a:t>Time to show me what you have learned! </a:t>
            </a:r>
          </a:p>
          <a:p>
            <a:r>
              <a:rPr lang="en-US" dirty="0" smtClean="0"/>
              <a:t>Expectations:</a:t>
            </a:r>
          </a:p>
          <a:p>
            <a:pPr lvl="1"/>
            <a:r>
              <a:rPr lang="en-US" dirty="0" smtClean="0"/>
              <a:t>Voice level 0 </a:t>
            </a:r>
          </a:p>
          <a:p>
            <a:pPr lvl="1"/>
            <a:r>
              <a:rPr lang="en-US" dirty="0" smtClean="0"/>
              <a:t>Stay in your seat </a:t>
            </a:r>
          </a:p>
          <a:p>
            <a:pPr lvl="1"/>
            <a:r>
              <a:rPr lang="en-US" dirty="0" smtClean="0"/>
              <a:t>Try your best! </a:t>
            </a:r>
          </a:p>
          <a:p>
            <a:pPr lvl="1"/>
            <a:endParaRPr lang="en-US" dirty="0"/>
          </a:p>
          <a:p>
            <a:pPr marL="228600" lvl="1" indent="0">
              <a:buNone/>
            </a:pPr>
            <a:endParaRPr lang="en-US" dirty="0" smtClean="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399205264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Objective/Purpose</a:t>
            </a:r>
            <a:endParaRPr lang="en-US" dirty="0"/>
          </a:p>
        </p:txBody>
      </p:sp>
      <p:sp>
        <p:nvSpPr>
          <p:cNvPr id="3" name="Content Placeholder 2"/>
          <p:cNvSpPr>
            <a:spLocks noGrp="1"/>
          </p:cNvSpPr>
          <p:nvPr>
            <p:ph idx="1"/>
          </p:nvPr>
        </p:nvSpPr>
        <p:spPr/>
        <p:txBody>
          <a:bodyPr/>
          <a:lstStyle/>
          <a:p>
            <a:pPr lvl="0"/>
            <a:r>
              <a:rPr lang="en-US" dirty="0"/>
              <a:t>Students understand that a </a:t>
            </a:r>
            <a:r>
              <a:rPr lang="en-US" i="1" dirty="0"/>
              <a:t>ratio</a:t>
            </a:r>
            <a:r>
              <a:rPr lang="en-US" dirty="0"/>
              <a:t> is an ordered pair of non-negative numbers, which are not both zero.  Students understand that a ratio is often used instead of describing the first number as a multiple of the second.  </a:t>
            </a:r>
          </a:p>
          <a:p>
            <a:pPr lvl="0"/>
            <a:r>
              <a:rPr lang="en-US" dirty="0"/>
              <a:t>Students use the precise language and notation of ratios (e.g., </a:t>
            </a:r>
            <a:r>
              <a:rPr lang="en-US" i="1" dirty="0"/>
              <a:t>3:2</a:t>
            </a:r>
            <a:r>
              <a:rPr lang="en-US" dirty="0"/>
              <a:t>, </a:t>
            </a:r>
            <a:r>
              <a:rPr lang="en-US" i="1" dirty="0"/>
              <a:t>3</a:t>
            </a:r>
            <a:r>
              <a:rPr lang="en-US" dirty="0"/>
              <a:t> to </a:t>
            </a:r>
            <a:r>
              <a:rPr lang="en-US" i="1" dirty="0"/>
              <a:t>2</a:t>
            </a:r>
            <a:r>
              <a:rPr lang="en-US" dirty="0"/>
              <a:t>).  Students understand that the order of the pair of numbers in a ratio matters and that the description of the ratio relationship determines the correct order of the numbers.  Students conceive of real-world contextual situations to match a given ratio.</a:t>
            </a:r>
          </a:p>
          <a:p>
            <a:pPr lvl="0">
              <a:buFont typeface="Arial"/>
              <a:buChar char="•"/>
            </a:pP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254082455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Now we are going to do some problems to practice what ratios are!</a:t>
            </a:r>
          </a:p>
          <a:p>
            <a:r>
              <a:rPr lang="en-US" sz="2800" dirty="0" smtClean="0"/>
              <a:t>Each of you will be given a class work sheet with problems on it!</a:t>
            </a:r>
          </a:p>
          <a:p>
            <a:endParaRPr lang="en-US" sz="2800" dirty="0"/>
          </a:p>
          <a:p>
            <a:r>
              <a:rPr lang="en-US" sz="2800" dirty="0" smtClean="0"/>
              <a:t>Don’t forget to put your name on it!</a:t>
            </a:r>
            <a:endParaRPr lang="en-US" sz="2800"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110535245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a:t>
            </a:r>
            <a:endParaRPr lang="en-US" dirty="0"/>
          </a:p>
        </p:txBody>
      </p:sp>
      <p:sp>
        <p:nvSpPr>
          <p:cNvPr id="3" name="Content Placeholder 2"/>
          <p:cNvSpPr>
            <a:spLocks noGrp="1"/>
          </p:cNvSpPr>
          <p:nvPr>
            <p:ph idx="1"/>
          </p:nvPr>
        </p:nvSpPr>
        <p:spPr/>
        <p:txBody>
          <a:bodyPr>
            <a:normAutofit/>
          </a:bodyPr>
          <a:lstStyle/>
          <a:p>
            <a:r>
              <a:rPr lang="en-US" sz="2400" dirty="0"/>
              <a:t>A </a:t>
            </a:r>
            <a:r>
              <a:rPr lang="en-US" sz="2400" b="1" i="1" u="sng" dirty="0"/>
              <a:t>ratio</a:t>
            </a:r>
            <a:r>
              <a:rPr lang="en-US" sz="2400" dirty="0"/>
              <a:t> is always a pair of numbers, such as </a:t>
            </a:r>
            <a:r>
              <a:rPr lang="en-US" sz="2400" i="1" dirty="0"/>
              <a:t>2:3</a:t>
            </a:r>
            <a:r>
              <a:rPr lang="en-US" sz="2400" dirty="0"/>
              <a:t> and never a pair of quantities such as </a:t>
            </a:r>
            <a:r>
              <a:rPr lang="en-US" sz="2400" i="1" dirty="0"/>
              <a:t>2 </a:t>
            </a:r>
            <a:r>
              <a:rPr lang="en-US" sz="2400" dirty="0"/>
              <a:t>cm</a:t>
            </a:r>
            <a:r>
              <a:rPr lang="en-US" sz="2400" i="1" dirty="0"/>
              <a:t> </a:t>
            </a:r>
            <a:r>
              <a:rPr lang="en-US" sz="2400" dirty="0"/>
              <a:t>:</a:t>
            </a:r>
            <a:r>
              <a:rPr lang="en-US" sz="2400" i="1" dirty="0"/>
              <a:t> 3 </a:t>
            </a:r>
            <a:r>
              <a:rPr lang="en-US" sz="2400" dirty="0"/>
              <a:t>sec. </a:t>
            </a:r>
            <a:endParaRPr lang="en-US" sz="2400" dirty="0" smtClean="0"/>
          </a:p>
          <a:p>
            <a:r>
              <a:rPr lang="en-US" sz="2400" dirty="0"/>
              <a:t>T</a:t>
            </a:r>
            <a:r>
              <a:rPr lang="en-US" sz="2400" dirty="0" smtClean="0"/>
              <a:t>he </a:t>
            </a:r>
            <a:r>
              <a:rPr lang="en-US" sz="2400" dirty="0"/>
              <a:t>term </a:t>
            </a:r>
            <a:r>
              <a:rPr lang="en-US" sz="2400" b="1" i="1" u="sng" dirty="0"/>
              <a:t>ratio relationship</a:t>
            </a:r>
            <a:r>
              <a:rPr lang="en-US" sz="2400" b="1" u="sng" dirty="0"/>
              <a:t> </a:t>
            </a:r>
            <a:r>
              <a:rPr lang="en-US" sz="2400" dirty="0"/>
              <a:t>to describe a phrase in a word problem that indicates a ratio. </a:t>
            </a:r>
            <a:endParaRPr lang="en-US" sz="2400" dirty="0" smtClean="0"/>
          </a:p>
          <a:p>
            <a:pPr lvl="1"/>
            <a:r>
              <a:rPr lang="en-US" sz="2400" dirty="0"/>
              <a:t>E</a:t>
            </a:r>
            <a:r>
              <a:rPr lang="en-US" sz="2400" dirty="0" smtClean="0"/>
              <a:t>xamples </a:t>
            </a:r>
            <a:r>
              <a:rPr lang="en-US" sz="2400" dirty="0"/>
              <a:t>of ratio relationship descriptions include “</a:t>
            </a:r>
            <a:r>
              <a:rPr lang="en-US" sz="2400" i="1" dirty="0"/>
              <a:t>3</a:t>
            </a:r>
            <a:r>
              <a:rPr lang="en-US" sz="2400" dirty="0"/>
              <a:t> cups to </a:t>
            </a:r>
            <a:r>
              <a:rPr lang="en-US" sz="2400" i="1" dirty="0"/>
              <a:t>4</a:t>
            </a:r>
            <a:r>
              <a:rPr lang="en-US" sz="2400" dirty="0"/>
              <a:t> cups,” “</a:t>
            </a:r>
            <a:r>
              <a:rPr lang="en-US" sz="2400" i="1" dirty="0"/>
              <a:t>5</a:t>
            </a:r>
            <a:r>
              <a:rPr lang="en-US" sz="2400" dirty="0"/>
              <a:t> miles in </a:t>
            </a:r>
            <a:r>
              <a:rPr lang="en-US" sz="2400" i="1" dirty="0"/>
              <a:t>4</a:t>
            </a:r>
            <a:r>
              <a:rPr lang="en-US" sz="2400" dirty="0"/>
              <a:t> hours,” etc.  The ratios for these ratio relationships are </a:t>
            </a:r>
            <a:r>
              <a:rPr lang="en-US" sz="2400" i="1" dirty="0"/>
              <a:t>3:4</a:t>
            </a:r>
            <a:r>
              <a:rPr lang="en-US" sz="2400" dirty="0"/>
              <a:t> and </a:t>
            </a:r>
            <a:r>
              <a:rPr lang="en-US" sz="2400" i="1" dirty="0"/>
              <a:t>5:4</a:t>
            </a:r>
            <a:r>
              <a:rPr lang="en-US" sz="2400" dirty="0"/>
              <a:t>, respectively. </a:t>
            </a:r>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403071210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a:t>
            </a:r>
            <a:endParaRPr lang="en-US" dirty="0"/>
          </a:p>
        </p:txBody>
      </p:sp>
      <p:sp>
        <p:nvSpPr>
          <p:cNvPr id="3" name="Content Placeholder 2"/>
          <p:cNvSpPr>
            <a:spLocks noGrp="1"/>
          </p:cNvSpPr>
          <p:nvPr>
            <p:ph idx="1"/>
          </p:nvPr>
        </p:nvSpPr>
        <p:spPr/>
        <p:txBody>
          <a:bodyPr/>
          <a:lstStyle/>
          <a:p>
            <a:r>
              <a:rPr lang="en-US" b="1" dirty="0"/>
              <a:t>The coed soccer team has four times as many boys on it as it has girls.  We say the ratio of the number of boys to the number of girls on the team is 4:1.  We read this as “four to one.</a:t>
            </a:r>
            <a:r>
              <a:rPr lang="en-US" b="1" dirty="0" smtClean="0"/>
              <a:t>”</a:t>
            </a:r>
          </a:p>
          <a:p>
            <a:pPr lvl="0"/>
            <a:r>
              <a:rPr lang="en-US" dirty="0" smtClean="0"/>
              <a:t>Let’s </a:t>
            </a:r>
            <a:r>
              <a:rPr lang="en-US" dirty="0"/>
              <a:t>create a table to show how many boys and how many girls could be on the team.</a:t>
            </a:r>
          </a:p>
          <a:p>
            <a:r>
              <a:rPr lang="en-US" dirty="0" smtClean="0"/>
              <a:t>You need to copy down what I write on the board the </a:t>
            </a:r>
            <a:r>
              <a:rPr lang="en-US" dirty="0"/>
              <a:t>into </a:t>
            </a:r>
            <a:r>
              <a:rPr lang="en-US" dirty="0" smtClean="0"/>
              <a:t>your </a:t>
            </a:r>
            <a:r>
              <a:rPr lang="en-US" dirty="0"/>
              <a:t>packet. </a:t>
            </a:r>
          </a:p>
          <a:p>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289726819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So, we would have four boys and one girl on the team for a total of five players.  Is this big enough for a team?  </a:t>
            </a:r>
          </a:p>
          <a:p>
            <a:pPr lvl="1"/>
            <a:r>
              <a:rPr lang="en-US" i="1" dirty="0"/>
              <a:t>Adult teams require 11 players, but youth teams may have fewer.  There is no right or wrong answer; just encourage the reflection on the question, thereby connecting their math work back to the context.</a:t>
            </a:r>
            <a:r>
              <a:rPr lang="en-US" dirty="0"/>
              <a:t> </a:t>
            </a:r>
          </a:p>
          <a:p>
            <a:pPr lvl="0"/>
            <a:r>
              <a:rPr lang="en-US" dirty="0"/>
              <a:t>What are some other ratios that show four times as many boys as girls, or a ratio of boys to girls of 4 to 1?   </a:t>
            </a:r>
          </a:p>
          <a:p>
            <a:pPr lvl="0"/>
            <a:r>
              <a:rPr lang="en-US" dirty="0" smtClean="0"/>
              <a:t>Now lets add those to our table!</a:t>
            </a:r>
            <a:endParaRPr lang="en-US" dirty="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19777144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Suppose the ratio of the number of boys to the number of girls on the team is </a:t>
            </a:r>
            <a:r>
              <a:rPr lang="en-US" b="1" i="1" dirty="0"/>
              <a:t>3:2</a:t>
            </a:r>
            <a:r>
              <a:rPr lang="en-US" b="1" dirty="0" smtClean="0"/>
              <a:t>.</a:t>
            </a:r>
          </a:p>
          <a:p>
            <a:r>
              <a:rPr lang="en-US" dirty="0"/>
              <a:t>Create a table like the </a:t>
            </a:r>
            <a:r>
              <a:rPr lang="en-US" dirty="0" smtClean="0"/>
              <a:t>one we did for the first part to </a:t>
            </a:r>
            <a:r>
              <a:rPr lang="en-US" dirty="0"/>
              <a:t>show possibilities of the number of boys and girls on the soccer team. </a:t>
            </a:r>
          </a:p>
          <a:p>
            <a:r>
              <a:rPr lang="en-US" dirty="0" smtClean="0"/>
              <a:t>What </a:t>
            </a:r>
            <a:r>
              <a:rPr lang="en-US" dirty="0"/>
              <a:t>are some other team compositions where there are three boys for every two girls on the team? </a:t>
            </a:r>
            <a:endParaRPr lang="en-US" dirty="0" smtClean="0"/>
          </a:p>
          <a:p>
            <a:r>
              <a:rPr lang="en-US" dirty="0" smtClean="0"/>
              <a:t>Add those to your table. </a:t>
            </a:r>
          </a:p>
          <a:p>
            <a:r>
              <a:rPr lang="en-US" dirty="0" smtClean="0"/>
              <a:t>I </a:t>
            </a:r>
            <a:r>
              <a:rPr lang="en-US" dirty="0"/>
              <a:t>can’t say there are </a:t>
            </a:r>
            <a:r>
              <a:rPr lang="en-US" i="1" dirty="0"/>
              <a:t>3</a:t>
            </a:r>
            <a:r>
              <a:rPr lang="en-US" dirty="0"/>
              <a:t> times as many boys as girls.  What would my multiplicative value have to be?  </a:t>
            </a:r>
            <a:endParaRPr lang="en-US" dirty="0" smtClean="0"/>
          </a:p>
        </p:txBody>
      </p:sp>
      <p:sp>
        <p:nvSpPr>
          <p:cNvPr id="4" name="Footer Placeholder 3"/>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32438174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US" dirty="0"/>
              <a:t>There are  </a:t>
            </a:r>
            <a:r>
              <a:rPr lang="en-US" i="1" dirty="0"/>
              <a:t>3/2</a:t>
            </a:r>
            <a:r>
              <a:rPr lang="en-US" dirty="0"/>
              <a:t> </a:t>
            </a:r>
            <a:r>
              <a:rPr lang="en-US" dirty="0" smtClean="0"/>
              <a:t> </a:t>
            </a:r>
            <a:r>
              <a:rPr lang="en-US" dirty="0"/>
              <a:t>as many boys as girls.  </a:t>
            </a:r>
            <a:endParaRPr lang="en-US" dirty="0" smtClean="0"/>
          </a:p>
          <a:p>
            <a:pPr lvl="0"/>
            <a:r>
              <a:rPr lang="en-US" dirty="0" smtClean="0"/>
              <a:t>Can </a:t>
            </a:r>
            <a:r>
              <a:rPr lang="en-US" dirty="0"/>
              <a:t>you visualize </a:t>
            </a:r>
            <a:r>
              <a:rPr lang="en-US" sz="3200" i="1" dirty="0" smtClean="0"/>
              <a:t>3/2</a:t>
            </a:r>
            <a:r>
              <a:rPr lang="en-US" dirty="0" smtClean="0"/>
              <a:t> </a:t>
            </a:r>
            <a:r>
              <a:rPr lang="en-US" dirty="0"/>
              <a:t>as many boys as girls</a:t>
            </a:r>
            <a:r>
              <a:rPr lang="en-US" dirty="0" smtClean="0"/>
              <a:t>?</a:t>
            </a:r>
            <a:endParaRPr lang="en-US" dirty="0"/>
          </a:p>
          <a:p>
            <a:pPr lvl="0"/>
            <a:r>
              <a:rPr lang="en-US" dirty="0"/>
              <a:t>Can we make a tape diagram (or bar model) that shows that there are </a:t>
            </a:r>
            <a:r>
              <a:rPr lang="en-US" sz="3200" i="1" dirty="0" smtClean="0"/>
              <a:t>3/2</a:t>
            </a:r>
            <a:r>
              <a:rPr lang="en-US" dirty="0" smtClean="0"/>
              <a:t> </a:t>
            </a:r>
            <a:r>
              <a:rPr lang="en-US" dirty="0"/>
              <a:t>as many boys as girls?  </a:t>
            </a:r>
          </a:p>
          <a:p>
            <a:pPr>
              <a:spcBef>
                <a:spcPts val="0"/>
              </a:spcBef>
            </a:pPr>
            <a:endParaRPr lang="en-US" dirty="0" smtClean="0"/>
          </a:p>
          <a:p>
            <a:pPr>
              <a:spcBef>
                <a:spcPts val="0"/>
              </a:spcBef>
            </a:pPr>
            <a:r>
              <a:rPr lang="en-US" dirty="0" smtClean="0"/>
              <a:t>Boys</a:t>
            </a:r>
          </a:p>
          <a:p>
            <a:pPr>
              <a:spcBef>
                <a:spcPts val="0"/>
              </a:spcBef>
            </a:pPr>
            <a:r>
              <a:rPr lang="en-US" dirty="0" smtClean="0"/>
              <a:t>Girls</a:t>
            </a:r>
            <a:endParaRPr lang="en-US" dirty="0"/>
          </a:p>
        </p:txBody>
      </p:sp>
      <p:grpSp>
        <p:nvGrpSpPr>
          <p:cNvPr id="4" name="Group 3"/>
          <p:cNvGrpSpPr/>
          <p:nvPr/>
        </p:nvGrpSpPr>
        <p:grpSpPr>
          <a:xfrm>
            <a:off x="1574026" y="4494737"/>
            <a:ext cx="680084" cy="544830"/>
            <a:chOff x="0" y="0"/>
            <a:chExt cx="680483" cy="544868"/>
          </a:xfrm>
        </p:grpSpPr>
        <p:sp>
          <p:nvSpPr>
            <p:cNvPr id="5" name="Rectangle 4"/>
            <p:cNvSpPr/>
            <p:nvPr/>
          </p:nvSpPr>
          <p:spPr>
            <a:xfrm>
              <a:off x="0" y="0"/>
              <a:ext cx="228600" cy="228600"/>
            </a:xfrm>
            <a:prstGeom prst="rect">
              <a:avLst/>
            </a:prstGeom>
            <a:noFill/>
            <a:ln>
              <a:solidFill>
                <a:schemeClr val="tx1"/>
              </a:solidFill>
            </a:ln>
            <a:effectLst/>
            <a:extLst>
              <a:ext uri="{FAA26D3D-D897-4be2-8F04-BA451C77F1D7}">
                <ma14:placeholderFlag xmlns:ma14="http://schemas.microsoft.com/office/mac/drawingml/2011/main"/>
              </a:ext>
              <a:ext uri="{C572A759-6A51-4108-AA02-DFA0A04FC94B}">
                <ma14:wrappingTextBoxFlag xmlns:ma14="http://schemas.microsoft.com/office/mac/drawingml/2011/main"/>
              </a:ext>
            </a:ex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6" name="Group 5"/>
            <p:cNvGrpSpPr/>
            <p:nvPr/>
          </p:nvGrpSpPr>
          <p:grpSpPr>
            <a:xfrm>
              <a:off x="225188" y="0"/>
              <a:ext cx="455295" cy="228600"/>
              <a:chOff x="0" y="0"/>
              <a:chExt cx="455295" cy="228600"/>
            </a:xfrm>
          </p:grpSpPr>
          <p:sp>
            <p:nvSpPr>
              <p:cNvPr id="10" name="Rectangle 9"/>
              <p:cNvSpPr/>
              <p:nvPr/>
            </p:nvSpPr>
            <p:spPr>
              <a:xfrm>
                <a:off x="0" y="0"/>
                <a:ext cx="228600" cy="228600"/>
              </a:xfrm>
              <a:prstGeom prst="rect">
                <a:avLst/>
              </a:prstGeom>
              <a:noFill/>
              <a:ln>
                <a:solidFill>
                  <a:schemeClr val="tx1"/>
                </a:solidFill>
              </a:ln>
              <a:effectLst/>
              <a:extLst>
                <a:ext uri="{FAA26D3D-D897-4be2-8F04-BA451C77F1D7}">
                  <ma14:placeholderFlag xmlns:ma14="http://schemas.microsoft.com/office/mac/drawingml/2011/main"/>
                </a:ext>
                <a:ext uri="{C572A759-6A51-4108-AA02-DFA0A04FC94B}">
                  <ma14:wrappingTextBoxFlag xmlns:ma14="http://schemas.microsoft.com/office/mac/drawingml/2011/main"/>
                </a:ext>
              </a:ex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Rectangle 10"/>
              <p:cNvSpPr/>
              <p:nvPr/>
            </p:nvSpPr>
            <p:spPr>
              <a:xfrm>
                <a:off x="226695" y="0"/>
                <a:ext cx="228600" cy="228600"/>
              </a:xfrm>
              <a:prstGeom prst="rect">
                <a:avLst/>
              </a:prstGeom>
              <a:noFill/>
              <a:ln>
                <a:solidFill>
                  <a:schemeClr val="tx1"/>
                </a:solidFill>
              </a:ln>
              <a:effectLst/>
              <a:extLst>
                <a:ext uri="{FAA26D3D-D897-4be2-8F04-BA451C77F1D7}">
                  <ma14:placeholderFlag xmlns:ma14="http://schemas.microsoft.com/office/mac/drawingml/2011/main"/>
                </a:ext>
                <a:ext uri="{C572A759-6A51-4108-AA02-DFA0A04FC94B}">
                  <ma14:wrappingTextBoxFlag xmlns:ma14="http://schemas.microsoft.com/office/mac/drawingml/2011/main"/>
                </a:ext>
              </a:ex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7" name="Group 6"/>
            <p:cNvGrpSpPr/>
            <p:nvPr/>
          </p:nvGrpSpPr>
          <p:grpSpPr>
            <a:xfrm>
              <a:off x="0" y="316268"/>
              <a:ext cx="457220" cy="228600"/>
              <a:chOff x="0" y="-31750"/>
              <a:chExt cx="457220" cy="228600"/>
            </a:xfrm>
          </p:grpSpPr>
          <p:sp>
            <p:nvSpPr>
              <p:cNvPr id="8" name="Rectangle 7"/>
              <p:cNvSpPr/>
              <p:nvPr/>
            </p:nvSpPr>
            <p:spPr>
              <a:xfrm>
                <a:off x="0" y="-31750"/>
                <a:ext cx="228600" cy="228600"/>
              </a:xfrm>
              <a:prstGeom prst="rect">
                <a:avLst/>
              </a:prstGeom>
              <a:noFill/>
              <a:ln>
                <a:solidFill>
                  <a:schemeClr val="tx1"/>
                </a:solidFill>
              </a:ln>
              <a:effectLst/>
              <a:extLst>
                <a:ext uri="{FAA26D3D-D897-4be2-8F04-BA451C77F1D7}">
                  <ma14:placeholderFlag xmlns:ma14="http://schemas.microsoft.com/office/mac/drawingml/2011/main"/>
                </a:ext>
                <a:ext uri="{C572A759-6A51-4108-AA02-DFA0A04FC94B}">
                  <ma14:wrappingTextBoxFlag xmlns:ma14="http://schemas.microsoft.com/office/mac/drawingml/2011/main"/>
                </a:ext>
              </a:ex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8"/>
              <p:cNvSpPr/>
              <p:nvPr/>
            </p:nvSpPr>
            <p:spPr>
              <a:xfrm>
                <a:off x="228610" y="-31750"/>
                <a:ext cx="228610" cy="228600"/>
              </a:xfrm>
              <a:prstGeom prst="rect">
                <a:avLst/>
              </a:prstGeom>
              <a:noFill/>
              <a:ln>
                <a:solidFill>
                  <a:schemeClr val="tx1"/>
                </a:solidFill>
              </a:ln>
              <a:effectLst/>
              <a:extLst>
                <a:ext uri="{FAA26D3D-D897-4be2-8F04-BA451C77F1D7}">
                  <ma14:placeholderFlag xmlns:ma14="http://schemas.microsoft.com/office/mac/drawingml/2011/main"/>
                </a:ext>
                <a:ext uri="{C572A759-6A51-4108-AA02-DFA0A04FC94B}">
                  <ma14:wrappingTextBoxFlag xmlns:ma14="http://schemas.microsoft.com/office/mac/drawingml/2011/main"/>
                </a:ext>
              </a:ex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sp>
        <p:nvSpPr>
          <p:cNvPr id="12" name="Footer Placeholder 11"/>
          <p:cNvSpPr>
            <a:spLocks noGrp="1"/>
          </p:cNvSpPr>
          <p:nvPr>
            <p:ph type="ftr" sz="quarter" idx="11"/>
          </p:nvPr>
        </p:nvSpPr>
        <p:spPr/>
        <p:txBody>
          <a:bodyPr/>
          <a:lstStyle/>
          <a:p>
            <a:r>
              <a:rPr lang="en-US" smtClean="0"/>
              <a:t>© Helen Steinhauser, jaquette@edtech4ALEKS.com, September 2015.  </a:t>
            </a:r>
            <a:endParaRPr lang="en-US"/>
          </a:p>
        </p:txBody>
      </p:sp>
    </p:spTree>
    <p:extLst>
      <p:ext uri="{BB962C8B-B14F-4D97-AF65-F5344CB8AC3E}">
        <p14:creationId xmlns:p14="http://schemas.microsoft.com/office/powerpoint/2010/main" val="4566090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trips(down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trips(down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strips(downLeft)">
                                      <p:cBhvr>
                                        <p:cTn id="22" dur="500"/>
                                        <p:tgtEl>
                                          <p:spTgt spid="4"/>
                                        </p:tgtEl>
                                      </p:cBhvr>
                                    </p:animEffect>
                                  </p:childTnLst>
                                </p:cTn>
                              </p:par>
                              <p:par>
                                <p:cTn id="23" presetID="18" presetClass="entr" presetSubtype="12"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strips(downLeft)">
                                      <p:cBhvr>
                                        <p:cTn id="2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790</TotalTime>
  <Words>1600</Words>
  <Application>Microsoft Macintosh PowerPoint</Application>
  <PresentationFormat>On-screen Show (4:3)</PresentationFormat>
  <Paragraphs>117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Advantage</vt:lpstr>
      <vt:lpstr>Ratios</vt:lpstr>
      <vt:lpstr>Do Now</vt:lpstr>
      <vt:lpstr>Objective/Purpose</vt:lpstr>
      <vt:lpstr>PowerPoint Presentation</vt:lpstr>
      <vt:lpstr>Notes</vt:lpstr>
      <vt:lpstr>Exercise 1</vt:lpstr>
      <vt:lpstr>PowerPoint Presentation</vt:lpstr>
      <vt:lpstr>PowerPoint Presentation</vt:lpstr>
      <vt:lpstr>PowerPoint Presentation</vt:lpstr>
      <vt:lpstr>PowerPoint Presentation</vt:lpstr>
      <vt:lpstr>Exercise 2</vt:lpstr>
      <vt:lpstr>PowerPoint Presentation</vt:lpstr>
      <vt:lpstr>PowerPoint Presentation</vt:lpstr>
      <vt:lpstr>PowerPoint Presentation</vt:lpstr>
      <vt:lpstr>Exercise 1</vt:lpstr>
      <vt:lpstr>Exercise 2</vt:lpstr>
      <vt:lpstr>Examples from exercise 2</vt:lpstr>
      <vt:lpstr>Review </vt:lpstr>
      <vt:lpstr>Review</vt:lpstr>
      <vt:lpstr>Independent Practice</vt:lpstr>
      <vt:lpstr>Exit Ticket</vt:lpstr>
    </vt:vector>
  </TitlesOfParts>
  <Company>University of Wisconsin-Milwaukee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Steinhauser</dc:creator>
  <cp:lastModifiedBy>Susette Jaquette</cp:lastModifiedBy>
  <cp:revision>34</cp:revision>
  <dcterms:created xsi:type="dcterms:W3CDTF">2015-08-05T22:45:08Z</dcterms:created>
  <dcterms:modified xsi:type="dcterms:W3CDTF">2015-09-06T12:32:45Z</dcterms:modified>
</cp:coreProperties>
</file>