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3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3" r:id="rId13"/>
    <p:sldId id="272" r:id="rId14"/>
    <p:sldId id="274" r:id="rId15"/>
    <p:sldId id="276" r:id="rId16"/>
    <p:sldId id="275" r:id="rId17"/>
    <p:sldId id="277" r:id="rId18"/>
    <p:sldId id="263" r:id="rId19"/>
    <p:sldId id="259" r:id="rId20"/>
    <p:sldId id="26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157C4-D241-924D-BA4D-E08C6AE1AF7D}" type="datetimeFigureOut">
              <a:rPr lang="en-US" smtClean="0"/>
              <a:t>9/6/15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DDE01-4B8F-F14D-8C93-B19010FC0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3499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4E5D93-A6D7-3E4E-B26D-AAD3F4B0D057}" type="datetimeFigureOut">
              <a:rPr lang="en-US" smtClean="0"/>
              <a:t>9/6/15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A6DC3-FECD-9948-ABA0-564FB15D5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406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7CAF-DA3A-DF48-9C51-93AE8E69623E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DF0F-FA47-5F41-8BDE-CB91115FA050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9DA-4EE2-C04D-9BDC-3544769338D4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E26-179E-9C41-9B23-4F7C14F6F2B3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BFCC-B420-7A45-862A-F890950B5871}" type="datetime1">
              <a:rPr lang="en-US" smtClean="0"/>
              <a:t>9/6/15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827A-0A92-C246-879B-49809D3A7A75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2D5F-3773-A742-982A-4A7DDF841D2A}" type="datetime1">
              <a:rPr lang="en-US" smtClean="0"/>
              <a:t>9/6/15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F3BD-8573-9C47-97FF-661F0ABDD999}" type="datetime1">
              <a:rPr lang="en-US" smtClean="0"/>
              <a:t>9/6/15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1AD68-22B1-B347-A21C-5DF7D674DEA8}" type="datetime1">
              <a:rPr lang="en-US" smtClean="0"/>
              <a:t>9/6/15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EF3A-DFE6-1247-8ED8-2E57B82EEA88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F83D-7865-A343-9ED7-723536007762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A3EEFAF-30C0-CF4C-A10F-17ACCCED4B11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800" dirty="0" smtClean="0"/>
              <a:t>Exponential notation</a:t>
            </a:r>
            <a:endParaRPr lang="en-US" sz="6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Grad 8, Module 1, Lesson 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4124250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063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Rewrite using exponents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/>
              <a:t>(4/11)</a:t>
            </a:r>
            <a:r>
              <a:rPr lang="en-US" sz="4000" i="1" baseline="30000" dirty="0" smtClean="0"/>
              <a:t>3</a:t>
            </a:r>
            <a:r>
              <a:rPr lang="en-US" sz="4000" i="1" dirty="0" smtClean="0"/>
              <a:t>=</a:t>
            </a:r>
          </a:p>
          <a:p>
            <a:endParaRPr lang="en-US" sz="4000" i="1" dirty="0"/>
          </a:p>
          <a:p>
            <a:r>
              <a:rPr lang="en-US" sz="4000" i="1" dirty="0" smtClean="0"/>
              <a:t>(4/11)×</a:t>
            </a:r>
            <a:r>
              <a:rPr lang="en-US" sz="4000" i="1" dirty="0"/>
              <a:t>(</a:t>
            </a:r>
            <a:r>
              <a:rPr lang="en-US" sz="4000" i="1" dirty="0" smtClean="0"/>
              <a:t>4/11)×</a:t>
            </a:r>
            <a:r>
              <a:rPr lang="en-US" sz="4000" i="1" dirty="0"/>
              <a:t>(</a:t>
            </a:r>
            <a:r>
              <a:rPr lang="en-US" sz="4000" i="1" dirty="0" smtClean="0"/>
              <a:t>4/11)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756630" y="828344"/>
            <a:ext cx="1985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 do it together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4804664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851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Rewrite using exponents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/>
              <a:t>(-2)</a:t>
            </a:r>
            <a:r>
              <a:rPr lang="en-US" sz="4000" i="1" baseline="30000" dirty="0" smtClean="0"/>
              <a:t>6</a:t>
            </a:r>
            <a:r>
              <a:rPr lang="en-US" sz="4000" i="1" dirty="0" smtClean="0"/>
              <a:t>=</a:t>
            </a:r>
          </a:p>
          <a:p>
            <a:r>
              <a:rPr lang="en-US" sz="4000" i="1" dirty="0" smtClean="0"/>
              <a:t>(</a:t>
            </a:r>
            <a:r>
              <a:rPr lang="en-US" sz="4000" i="1" dirty="0"/>
              <a:t>-2)×(-2)×(-2)×(-2)×(-2)×(-</a:t>
            </a:r>
            <a:r>
              <a:rPr lang="en-US" sz="4000" i="1" dirty="0" smtClean="0"/>
              <a:t>2)</a:t>
            </a:r>
            <a:endParaRPr lang="en-US" sz="4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618582" y="662675"/>
            <a:ext cx="1985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 do it together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4653461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100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Notice the use of parentheses in </a:t>
            </a:r>
            <a:r>
              <a:rPr lang="en-US" dirty="0" smtClean="0"/>
              <a:t>Examples </a:t>
            </a:r>
            <a:r>
              <a:rPr lang="en-US" i="1" dirty="0" smtClean="0"/>
              <a:t>3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/>
              <a:t>4</a:t>
            </a:r>
            <a:r>
              <a:rPr lang="en-US" dirty="0"/>
              <a:t>.  Do you know why?</a:t>
            </a:r>
          </a:p>
          <a:p>
            <a:pPr lvl="1"/>
            <a:r>
              <a:rPr lang="en-US" i="1" dirty="0"/>
              <a:t>In cases where the base is either fractional or negative, it prevents ambiguity about which portion of the expression is going to be multiplied repeatedly.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4577859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76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Rewrite using exponents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/>
              <a:t>3.8</a:t>
            </a:r>
            <a:r>
              <a:rPr lang="en-US" sz="4000" i="1" baseline="30000" dirty="0" smtClean="0"/>
              <a:t>4</a:t>
            </a:r>
            <a:endParaRPr lang="en-US" sz="4000" i="1" baseline="30000" dirty="0"/>
          </a:p>
          <a:p>
            <a:r>
              <a:rPr lang="en-US" sz="4000" i="1" dirty="0" smtClean="0"/>
              <a:t>3.8</a:t>
            </a:r>
            <a:r>
              <a:rPr lang="en-US" sz="4000" i="1" dirty="0"/>
              <a:t>×3.8×3.8×3.8</a:t>
            </a:r>
            <a:endParaRPr lang="en-US" sz="4000" dirty="0"/>
          </a:p>
          <a:p>
            <a:endParaRPr lang="en-US" sz="4000" i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618582" y="662675"/>
            <a:ext cx="1703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 do it alone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4819784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169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buFont typeface="Arial"/>
              <a:buChar char="•"/>
            </a:pPr>
            <a:r>
              <a:rPr lang="en-US" dirty="0"/>
              <a:t>Suppose </a:t>
            </a:r>
            <a:r>
              <a:rPr lang="en-US" i="1" dirty="0"/>
              <a:t>n</a:t>
            </a:r>
            <a:r>
              <a:rPr lang="en-US" dirty="0"/>
              <a:t> is a fixed positive integer, then 3</a:t>
            </a:r>
            <a:r>
              <a:rPr lang="en-US" i="1" baseline="30000" dirty="0"/>
              <a:t>n</a:t>
            </a:r>
            <a:r>
              <a:rPr lang="en-US" dirty="0"/>
              <a:t>; by definition, is 3</a:t>
            </a:r>
            <a:r>
              <a:rPr lang="en-US" i="1" baseline="30000" dirty="0"/>
              <a:t>n</a:t>
            </a:r>
            <a:r>
              <a:rPr lang="en-US" dirty="0"/>
              <a:t>=3×⋯×</a:t>
            </a:r>
            <a:r>
              <a:rPr lang="en-US" dirty="0" smtClean="0"/>
              <a:t>3 (</a:t>
            </a:r>
            <a:r>
              <a:rPr lang="en-US" i="1" dirty="0" smtClean="0"/>
              <a:t>n</a:t>
            </a:r>
            <a:r>
              <a:rPr lang="en-US" dirty="0" smtClean="0"/>
              <a:t> times</a:t>
            </a:r>
            <a:r>
              <a:rPr lang="en-US" dirty="0"/>
              <a:t>)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Again, if </a:t>
            </a:r>
            <a:r>
              <a:rPr lang="en-US" i="1" dirty="0"/>
              <a:t>n</a:t>
            </a:r>
            <a:r>
              <a:rPr lang="en-US" dirty="0"/>
              <a:t> is a fixed positive integer, then by definition, </a:t>
            </a:r>
            <a:r>
              <a:rPr lang="en-US" i="1" dirty="0"/>
              <a:t>7</a:t>
            </a:r>
            <a:r>
              <a:rPr lang="en-US" i="1" baseline="30000" dirty="0"/>
              <a:t>n</a:t>
            </a:r>
            <a:r>
              <a:rPr lang="en-US" i="1" dirty="0"/>
              <a:t>=7×⋯×</a:t>
            </a:r>
            <a:r>
              <a:rPr lang="en-US" i="1" dirty="0" smtClean="0"/>
              <a:t>7 (n</a:t>
            </a:r>
            <a:r>
              <a:rPr lang="en-US" dirty="0" smtClean="0"/>
              <a:t> times)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i="1" dirty="0" smtClean="0"/>
              <a:t>45n</a:t>
            </a:r>
            <a:r>
              <a:rPr lang="en-US" i="1" dirty="0"/>
              <a:t>=45×⋯×45n</a:t>
            </a:r>
            <a:r>
              <a:rPr lang="en-US" dirty="0"/>
              <a:t> times</a:t>
            </a:r>
            <a:r>
              <a:rPr lang="en-US" i="1" dirty="0"/>
              <a:t>, 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i="1" dirty="0" smtClean="0"/>
              <a:t>-</a:t>
            </a:r>
            <a:r>
              <a:rPr lang="en-US" i="1" dirty="0"/>
              <a:t>2.3</a:t>
            </a:r>
            <a:r>
              <a:rPr lang="en-US" i="1" baseline="30000" dirty="0"/>
              <a:t>n</a:t>
            </a:r>
            <a:r>
              <a:rPr lang="en-US" i="1" dirty="0"/>
              <a:t>=-2.3×⋯×-</a:t>
            </a:r>
            <a:r>
              <a:rPr lang="en-US" i="1" dirty="0" smtClean="0"/>
              <a:t>2.3 (n </a:t>
            </a:r>
            <a:r>
              <a:rPr lang="en-US" dirty="0" smtClean="0"/>
              <a:t>times)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In </a:t>
            </a:r>
            <a:r>
              <a:rPr lang="en-US" dirty="0"/>
              <a:t>general, for any number </a:t>
            </a:r>
            <a:r>
              <a:rPr lang="en-US" i="1" dirty="0"/>
              <a:t>x, x</a:t>
            </a:r>
            <a:r>
              <a:rPr lang="en-US" i="1" baseline="30000" dirty="0"/>
              <a:t>1</a:t>
            </a:r>
            <a:r>
              <a:rPr lang="en-US" i="1" dirty="0"/>
              <a:t>=x</a:t>
            </a:r>
            <a:r>
              <a:rPr lang="en-US" dirty="0"/>
              <a:t>, and for any positive integer</a:t>
            </a:r>
            <a:r>
              <a:rPr lang="en-US" i="1" dirty="0"/>
              <a:t> n </a:t>
            </a:r>
            <a:r>
              <a:rPr lang="en-US" dirty="0"/>
              <a:t>&gt; 1</a:t>
            </a:r>
            <a:r>
              <a:rPr lang="en-US" i="1" dirty="0"/>
              <a:t>, </a:t>
            </a:r>
            <a:r>
              <a:rPr lang="en-US" i="1" dirty="0" err="1"/>
              <a:t>x</a:t>
            </a:r>
            <a:r>
              <a:rPr lang="en-US" i="1" baseline="30000" dirty="0" err="1"/>
              <a:t>n</a:t>
            </a:r>
            <a:r>
              <a:rPr lang="en-US" i="1" dirty="0"/>
              <a:t> </a:t>
            </a:r>
            <a:r>
              <a:rPr lang="en-US" dirty="0"/>
              <a:t>is by definition, 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n</a:t>
            </a:r>
            <a:r>
              <a:rPr lang="en-US" i="1" dirty="0" smtClean="0"/>
              <a:t>=</a:t>
            </a:r>
            <a:r>
              <a:rPr lang="en-US" i="1" dirty="0" err="1"/>
              <a:t>x∙x⋯xn</a:t>
            </a:r>
            <a:r>
              <a:rPr lang="en-US" i="1" dirty="0"/>
              <a:t> </a:t>
            </a:r>
            <a:r>
              <a:rPr lang="en-US" dirty="0" smtClean="0"/>
              <a:t>times</a:t>
            </a:r>
            <a:r>
              <a:rPr lang="en-US" i="1" dirty="0" smtClean="0"/>
              <a:t>.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/>
              <a:t>number </a:t>
            </a:r>
            <a:r>
              <a:rPr lang="en-US" i="1" dirty="0" err="1"/>
              <a:t>x</a:t>
            </a:r>
            <a:r>
              <a:rPr lang="en-US" i="1" baseline="30000" dirty="0" err="1"/>
              <a:t>n</a:t>
            </a:r>
            <a:r>
              <a:rPr lang="en-US" dirty="0"/>
              <a:t> is called </a:t>
            </a:r>
            <a:r>
              <a:rPr lang="en-US" i="1" dirty="0"/>
              <a:t>x</a:t>
            </a:r>
            <a:r>
              <a:rPr lang="en-US" dirty="0"/>
              <a:t> raised to the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power, </a:t>
            </a:r>
            <a:r>
              <a:rPr lang="en-US" i="1" dirty="0"/>
              <a:t>n</a:t>
            </a:r>
            <a:r>
              <a:rPr lang="en-US" dirty="0"/>
              <a:t> is the exponent of </a:t>
            </a:r>
            <a:r>
              <a:rPr lang="en-US" i="1" dirty="0"/>
              <a:t>x</a:t>
            </a:r>
            <a:r>
              <a:rPr lang="en-US" dirty="0"/>
              <a:t> in </a:t>
            </a:r>
            <a:r>
              <a:rPr lang="en-US" i="1" dirty="0" err="1"/>
              <a:t>x</a:t>
            </a:r>
            <a:r>
              <a:rPr lang="en-US" i="1" baseline="30000" dirty="0" err="1"/>
              <a:t>n</a:t>
            </a:r>
            <a:r>
              <a:rPr lang="en-US" dirty="0"/>
              <a:t> and </a:t>
            </a:r>
            <a:r>
              <a:rPr lang="en-US" i="1" dirty="0"/>
              <a:t>x</a:t>
            </a:r>
            <a:r>
              <a:rPr lang="en-US" dirty="0"/>
              <a:t> is the base of 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n</a:t>
            </a:r>
            <a:r>
              <a:rPr lang="en-US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is called the square of </a:t>
            </a:r>
            <a:r>
              <a:rPr lang="en-US" i="1" dirty="0"/>
              <a:t>x</a:t>
            </a:r>
            <a:r>
              <a:rPr lang="en-US" dirty="0"/>
              <a:t>, and </a:t>
            </a:r>
            <a:r>
              <a:rPr lang="en-US" i="1" dirty="0"/>
              <a:t>x</a:t>
            </a:r>
            <a:r>
              <a:rPr lang="en-US" baseline="30000" dirty="0"/>
              <a:t>3</a:t>
            </a:r>
            <a:r>
              <a:rPr lang="en-US" dirty="0"/>
              <a:t> is its </a:t>
            </a:r>
            <a:r>
              <a:rPr lang="en-US" dirty="0" smtClean="0"/>
              <a:t>cube.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You </a:t>
            </a:r>
            <a:r>
              <a:rPr lang="en-US" dirty="0"/>
              <a:t>have seen this kind of notation before when you gave the expanded form of a whole number for powers of </a:t>
            </a:r>
            <a:r>
              <a:rPr lang="en-US" i="1" dirty="0"/>
              <a:t>10</a:t>
            </a:r>
            <a:r>
              <a:rPr lang="en-US" dirty="0"/>
              <a:t>; it is called exponential notation.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5076829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94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Now each of you is going to get a worksheet with some problems on it to complete. </a:t>
            </a:r>
          </a:p>
          <a:p>
            <a:endParaRPr lang="en-US" sz="3200" dirty="0"/>
          </a:p>
          <a:p>
            <a:r>
              <a:rPr lang="en-US" sz="3200" dirty="0" smtClean="0"/>
              <a:t>You need to complete #1-10 on your own!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5122190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207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sz="2800" dirty="0"/>
              <a:t>Allow students to complete Exercises 11–14</a:t>
            </a:r>
            <a:r>
              <a:rPr lang="en-US" sz="2800" i="1" dirty="0"/>
              <a:t> </a:t>
            </a:r>
            <a:r>
              <a:rPr lang="en-US" sz="2800" dirty="0"/>
              <a:t>individually or in a small group.  </a:t>
            </a:r>
          </a:p>
          <a:p>
            <a:pPr marL="342900" lvl="0" indent="-342900">
              <a:buFont typeface="Arial"/>
              <a:buChar char="•"/>
            </a:pPr>
            <a:r>
              <a:rPr lang="en-US" sz="2800" dirty="0"/>
              <a:t>When a negative number is raised to an odd power, what is the sign of the result</a:t>
            </a:r>
            <a:r>
              <a:rPr lang="en-US" sz="2800" dirty="0" smtClean="0"/>
              <a:t>?</a:t>
            </a:r>
          </a:p>
          <a:p>
            <a:pPr marL="342900" lvl="0" indent="-342900">
              <a:buFont typeface="Arial"/>
              <a:buChar char="•"/>
            </a:pPr>
            <a:r>
              <a:rPr lang="en-US" sz="2800" dirty="0" smtClean="0"/>
              <a:t>When </a:t>
            </a:r>
            <a:r>
              <a:rPr lang="en-US" sz="2800" dirty="0"/>
              <a:t>a negative number is raised to an even power, what is the sign of the result</a:t>
            </a:r>
            <a:r>
              <a:rPr lang="en-US" sz="2800" dirty="0" smtClean="0"/>
              <a:t>?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4759303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71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sz="3200" dirty="0"/>
              <a:t>When a negative number is raised to an odd power, the sign of the answer is negative.  Conversely, if a negative number is raised to an even power, the sign of the answer is positive. 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4895385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656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1800" dirty="0"/>
              <a:t>Why should we bother with exponential notation?  Why not just write out the multiplication?</a:t>
            </a:r>
          </a:p>
          <a:p>
            <a:pPr marL="800100" lvl="1" indent="-342900">
              <a:spcBef>
                <a:spcPts val="0"/>
              </a:spcBef>
              <a:buFont typeface="Arial"/>
              <a:buChar char="•"/>
            </a:pPr>
            <a:r>
              <a:rPr lang="en-US" sz="1800" dirty="0" smtClean="0"/>
              <a:t>Like </a:t>
            </a:r>
            <a:r>
              <a:rPr lang="en-US" sz="1800" dirty="0"/>
              <a:t>all good notation, exponential notation saves </a:t>
            </a:r>
            <a:r>
              <a:rPr lang="en-US" sz="1800" dirty="0" smtClean="0"/>
              <a:t>writing.</a:t>
            </a:r>
          </a:p>
          <a:p>
            <a:pPr marL="800100" lvl="1" indent="-342900">
              <a:spcBef>
                <a:spcPts val="0"/>
              </a:spcBef>
              <a:buFont typeface="Arial"/>
              <a:buChar char="•"/>
            </a:pPr>
            <a:r>
              <a:rPr lang="en-US" sz="1800" dirty="0" smtClean="0"/>
              <a:t>Exponential </a:t>
            </a:r>
            <a:r>
              <a:rPr lang="en-US" sz="1800" dirty="0"/>
              <a:t>notation is used for recording scientific measurements of very large and very small quantities.  It is indispensable for the clear indication of the magnitude of a number </a:t>
            </a:r>
            <a:endParaRPr lang="en-US" sz="1800" dirty="0" smtClean="0"/>
          </a:p>
          <a:p>
            <a:pPr marL="800100" lvl="1" indent="-342900">
              <a:spcBef>
                <a:spcPts val="0"/>
              </a:spcBef>
              <a:buFont typeface="Arial"/>
              <a:buChar char="•"/>
            </a:pPr>
            <a:r>
              <a:rPr lang="en-US" sz="1800" dirty="0" smtClean="0"/>
              <a:t>Here </a:t>
            </a:r>
            <a:r>
              <a:rPr lang="en-US" sz="1800" dirty="0"/>
              <a:t>is an example of the labor saving aspect of the exponential notation:  Suppose a colony of bacteria doubles in size every </a:t>
            </a:r>
            <a:r>
              <a:rPr lang="en-US" sz="1800" i="1" dirty="0"/>
              <a:t>8</a:t>
            </a:r>
            <a:r>
              <a:rPr lang="en-US" sz="1800" dirty="0"/>
              <a:t> hours for a few days under tight laboratory conditions.  If the initial size is </a:t>
            </a:r>
            <a:r>
              <a:rPr lang="en-US" sz="1800" i="1" dirty="0"/>
              <a:t>B</a:t>
            </a:r>
            <a:r>
              <a:rPr lang="en-US" sz="1800" dirty="0"/>
              <a:t>, what is the size of the colony after </a:t>
            </a:r>
            <a:r>
              <a:rPr lang="en-US" sz="1800" i="1" dirty="0"/>
              <a:t>2 </a:t>
            </a:r>
            <a:r>
              <a:rPr lang="en-US" sz="1800" dirty="0"/>
              <a:t>days?    </a:t>
            </a:r>
            <a:endParaRPr lang="en-US" sz="1800" dirty="0" smtClean="0"/>
          </a:p>
          <a:p>
            <a:pPr marL="800100" lvl="1" indent="-342900">
              <a:spcBef>
                <a:spcPts val="0"/>
              </a:spcBef>
              <a:buFont typeface="Arial"/>
              <a:buChar char="•"/>
            </a:pPr>
            <a:r>
              <a:rPr lang="en-US" sz="1800" dirty="0" smtClean="0"/>
              <a:t>Other example </a:t>
            </a:r>
            <a:r>
              <a:rPr lang="en-US" sz="1800" dirty="0"/>
              <a:t>situations:  exponential decay with respect to heat transfer, vibrations, ripples in a pond, or exponential growth with respect to interest on a bank deposit after some years have passed.</a:t>
            </a:r>
          </a:p>
          <a:p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5076829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03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Complete the problem set independently. </a:t>
            </a:r>
          </a:p>
          <a:p>
            <a:r>
              <a:rPr lang="en-US" sz="2800" dirty="0" smtClean="0"/>
              <a:t>Expectations:</a:t>
            </a:r>
          </a:p>
          <a:p>
            <a:pPr lvl="1"/>
            <a:r>
              <a:rPr lang="en-US" sz="2800" dirty="0" smtClean="0"/>
              <a:t>Voice level 0</a:t>
            </a:r>
          </a:p>
          <a:p>
            <a:pPr lvl="1"/>
            <a:r>
              <a:rPr lang="en-US" sz="2800" dirty="0" smtClean="0"/>
              <a:t>Stay in your seat</a:t>
            </a:r>
          </a:p>
          <a:p>
            <a:pPr lvl="1"/>
            <a:r>
              <a:rPr lang="en-US" sz="2800" dirty="0" smtClean="0"/>
              <a:t>Only working on your own paper and the problem set. </a:t>
            </a:r>
          </a:p>
          <a:p>
            <a:pPr marL="34925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4517378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214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/>
              <a:t>Jose is selling shoes for $12.50 each. He needs to make at least $500. How many pairs of shoes does Jose need to sell?</a:t>
            </a:r>
          </a:p>
          <a:p>
            <a:endParaRPr lang="en-US" sz="2800" dirty="0" smtClean="0"/>
          </a:p>
          <a:p>
            <a:r>
              <a:rPr lang="en-US" sz="2800" dirty="0" smtClean="0"/>
              <a:t>Title: </a:t>
            </a:r>
            <a:r>
              <a:rPr lang="en-US" sz="2800" dirty="0"/>
              <a:t>E</a:t>
            </a:r>
            <a:r>
              <a:rPr lang="en-US" sz="2800" dirty="0" smtClean="0"/>
              <a:t>xponents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88168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49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Ticket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to show me what you have learned! </a:t>
            </a:r>
          </a:p>
          <a:p>
            <a:r>
              <a:rPr lang="en-US" dirty="0" smtClean="0"/>
              <a:t>Expectations:</a:t>
            </a:r>
          </a:p>
          <a:p>
            <a:pPr lvl="1"/>
            <a:r>
              <a:rPr lang="en-US" dirty="0" smtClean="0"/>
              <a:t>Voice level 0 </a:t>
            </a:r>
          </a:p>
          <a:p>
            <a:pPr lvl="1"/>
            <a:r>
              <a:rPr lang="en-US" dirty="0" smtClean="0"/>
              <a:t>Stay in your seat </a:t>
            </a:r>
          </a:p>
          <a:p>
            <a:pPr lvl="1"/>
            <a:r>
              <a:rPr lang="en-US" dirty="0" smtClean="0"/>
              <a:t>Try your best! 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4683701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052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Objective/Purpose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Arial"/>
              <a:buChar char="•"/>
            </a:pPr>
            <a:r>
              <a:rPr lang="en-US" sz="2800" dirty="0"/>
              <a:t>Students know what it means for a number to be raised to a power and how to represent the repeated multiplication symbolically.  </a:t>
            </a:r>
          </a:p>
          <a:p>
            <a:pPr marL="342900" lvl="0" indent="-342900">
              <a:buFont typeface="Arial"/>
              <a:buChar char="•"/>
            </a:pPr>
            <a:r>
              <a:rPr lang="en-US" sz="2800" dirty="0"/>
              <a:t>Students know the reason for some bases requiring parentheses. 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4305694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824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Arial"/>
              <a:buChar char="•"/>
            </a:pPr>
            <a:r>
              <a:rPr lang="en-US" dirty="0" smtClean="0"/>
              <a:t>What is the </a:t>
            </a:r>
            <a:r>
              <a:rPr lang="en-US" dirty="0"/>
              <a:t>square of </a:t>
            </a:r>
            <a:r>
              <a:rPr lang="en-US" dirty="0" smtClean="0"/>
              <a:t>3</a:t>
            </a:r>
          </a:p>
          <a:p>
            <a:pPr marL="342900" lvl="0" indent="-342900">
              <a:buFont typeface="Arial"/>
              <a:buChar char="•"/>
            </a:pPr>
            <a:r>
              <a:rPr lang="en-US" i="1" dirty="0" smtClean="0"/>
              <a:t>3</a:t>
            </a:r>
            <a:r>
              <a:rPr lang="en-US" i="1" dirty="0"/>
              <a:t>×3</a:t>
            </a:r>
            <a:r>
              <a:rPr lang="en-US" dirty="0"/>
              <a:t> is denoted by  </a:t>
            </a:r>
            <a:r>
              <a:rPr lang="en-US" i="1" dirty="0" smtClean="0"/>
              <a:t>3</a:t>
            </a:r>
            <a:r>
              <a:rPr lang="en-US" i="1" baseline="30000" dirty="0" smtClean="0"/>
              <a:t>2</a:t>
            </a:r>
            <a:endParaRPr lang="en-US" baseline="30000" dirty="0"/>
          </a:p>
          <a:p>
            <a:pPr marL="342900" lvl="0" indent="-342900">
              <a:buFont typeface="Arial"/>
              <a:buChar char="•"/>
            </a:pPr>
            <a:r>
              <a:rPr lang="en-US" i="1" dirty="0" smtClean="0"/>
              <a:t>The square of a number is that number multiplied by its self.</a:t>
            </a:r>
          </a:p>
          <a:p>
            <a:pPr marL="342900" lvl="0" indent="-342900">
              <a:buFont typeface="Arial"/>
              <a:buChar char="•"/>
            </a:pPr>
            <a:r>
              <a:rPr lang="en-US" i="1" dirty="0" smtClean="0"/>
              <a:t>The cube of a number is that number multiplied by its self twice. </a:t>
            </a:r>
          </a:p>
          <a:p>
            <a:pPr marL="342900" lvl="0" indent="-342900">
              <a:buFont typeface="Arial"/>
              <a:buChar char="•"/>
            </a:pPr>
            <a:r>
              <a:rPr lang="en-US" i="1" dirty="0" smtClean="0"/>
              <a:t>10</a:t>
            </a:r>
            <a:r>
              <a:rPr lang="en-US" i="1" baseline="30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stands for </a:t>
            </a:r>
            <a:r>
              <a:rPr lang="en-US" i="1" dirty="0"/>
              <a:t>10×10×10</a:t>
            </a:r>
            <a:r>
              <a:rPr lang="en-US" dirty="0"/>
              <a:t>. </a:t>
            </a:r>
            <a:endParaRPr lang="en-US" dirty="0" smtClean="0"/>
          </a:p>
          <a:p>
            <a:pPr marL="342900" lvl="0" indent="-342900">
              <a:buFont typeface="Arial"/>
              <a:buChar char="•"/>
            </a:pPr>
            <a:r>
              <a:rPr lang="en-US" dirty="0" smtClean="0"/>
              <a:t>Can you come up with other examples? 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4850024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698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When </a:t>
            </a:r>
            <a:r>
              <a:rPr lang="en-US" dirty="0"/>
              <a:t>we add </a:t>
            </a:r>
            <a:r>
              <a:rPr lang="en-US" i="1" dirty="0"/>
              <a:t>5</a:t>
            </a:r>
            <a:r>
              <a:rPr lang="en-US" dirty="0"/>
              <a:t> copies of </a:t>
            </a:r>
            <a:r>
              <a:rPr lang="en-US" i="1" dirty="0"/>
              <a:t>3</a:t>
            </a:r>
            <a:r>
              <a:rPr lang="en-US" dirty="0"/>
              <a:t>; we devise an abbreviation – a new notation, for this purpose:  </a:t>
            </a:r>
          </a:p>
          <a:p>
            <a:pPr marL="342900" indent="-342900">
              <a:buFont typeface="Arial"/>
              <a:buChar char="•"/>
            </a:pPr>
            <a:r>
              <a:rPr lang="en-US" i="1" dirty="0"/>
              <a:t>3+3+3+3+3=5×</a:t>
            </a:r>
            <a:r>
              <a:rPr lang="en-US" i="1" dirty="0" smtClean="0"/>
              <a:t>3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Now </a:t>
            </a:r>
            <a:r>
              <a:rPr lang="en-US" dirty="0"/>
              <a:t>if we multiply the same number, </a:t>
            </a:r>
            <a:r>
              <a:rPr lang="en-US" i="1" dirty="0"/>
              <a:t>3</a:t>
            </a:r>
            <a:r>
              <a:rPr lang="en-US" dirty="0"/>
              <a:t>, with itself </a:t>
            </a:r>
            <a:r>
              <a:rPr lang="en-US" i="1" dirty="0"/>
              <a:t>5</a:t>
            </a:r>
            <a:r>
              <a:rPr lang="en-US" dirty="0"/>
              <a:t> times, how should we abbreviate this? </a:t>
            </a:r>
            <a:r>
              <a:rPr lang="en-US" i="1" dirty="0"/>
              <a:t>3×3×3×3×3= </a:t>
            </a:r>
            <a:r>
              <a:rPr lang="en-US" i="1" dirty="0" smtClean="0"/>
              <a:t>?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i="1" dirty="0" smtClean="0"/>
              <a:t>3</a:t>
            </a:r>
            <a:r>
              <a:rPr lang="en-US" i="1" dirty="0"/>
              <a:t>×3×3×3×3=</a:t>
            </a:r>
            <a:r>
              <a:rPr lang="en-US" i="1" dirty="0" smtClean="0"/>
              <a:t>3</a:t>
            </a:r>
            <a:r>
              <a:rPr lang="en-US" i="1" baseline="30000" dirty="0" smtClean="0"/>
              <a:t>5</a:t>
            </a:r>
            <a:endParaRPr lang="en-US" baseline="30000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Similarly</a:t>
            </a:r>
            <a:r>
              <a:rPr lang="en-US" dirty="0"/>
              <a:t>, we also write 3</a:t>
            </a:r>
            <a:r>
              <a:rPr lang="en-US" baseline="30000" dirty="0"/>
              <a:t>3</a:t>
            </a:r>
            <a:r>
              <a:rPr lang="en-US" dirty="0"/>
              <a:t>=3×3×3; 3</a:t>
            </a:r>
            <a:r>
              <a:rPr lang="en-US" baseline="30000" dirty="0"/>
              <a:t>4</a:t>
            </a:r>
            <a:r>
              <a:rPr lang="en-US" dirty="0"/>
              <a:t>=3×3×3×3; etc. 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We </a:t>
            </a:r>
            <a:r>
              <a:rPr lang="en-US" dirty="0"/>
              <a:t>see that when we add </a:t>
            </a:r>
            <a:r>
              <a:rPr lang="en-US" i="1" dirty="0"/>
              <a:t>5</a:t>
            </a:r>
            <a:r>
              <a:rPr lang="en-US" dirty="0"/>
              <a:t> copies of </a:t>
            </a:r>
            <a:r>
              <a:rPr lang="en-US" i="1" dirty="0"/>
              <a:t>3</a:t>
            </a:r>
            <a:r>
              <a:rPr lang="en-US" dirty="0"/>
              <a:t>, we write </a:t>
            </a:r>
            <a:r>
              <a:rPr lang="en-US" i="1" dirty="0"/>
              <a:t>5×3</a:t>
            </a:r>
            <a:r>
              <a:rPr lang="en-US" dirty="0"/>
              <a:t>, but when we multiply </a:t>
            </a:r>
            <a:r>
              <a:rPr lang="en-US" i="1" dirty="0"/>
              <a:t>5</a:t>
            </a:r>
            <a:r>
              <a:rPr lang="en-US" dirty="0"/>
              <a:t> copies of </a:t>
            </a:r>
            <a:r>
              <a:rPr lang="en-US" i="1" dirty="0"/>
              <a:t>3</a:t>
            </a:r>
            <a:r>
              <a:rPr lang="en-US" dirty="0"/>
              <a:t>, we write 35.  Thus, the “multiplication by </a:t>
            </a:r>
            <a:r>
              <a:rPr lang="en-US" i="1" dirty="0"/>
              <a:t>5</a:t>
            </a:r>
            <a:r>
              <a:rPr lang="en-US" dirty="0"/>
              <a:t>” in the context of addition corresponds exactly to the superscript </a:t>
            </a:r>
            <a:r>
              <a:rPr lang="en-US" i="1" dirty="0"/>
              <a:t>5</a:t>
            </a:r>
            <a:r>
              <a:rPr lang="en-US" dirty="0"/>
              <a:t> in the context of multiplication.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4532498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08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Notes--copy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sz="2400" dirty="0"/>
              <a:t>5</a:t>
            </a:r>
            <a:r>
              <a:rPr lang="en-US" sz="2400" baseline="30000" dirty="0"/>
              <a:t>6</a:t>
            </a:r>
            <a:r>
              <a:rPr lang="en-US" sz="2400" dirty="0"/>
              <a:t> means 5×5×5×5×5×5 and </a:t>
            </a:r>
            <a:r>
              <a:rPr lang="en-US" sz="2400" dirty="0" smtClean="0"/>
              <a:t>9</a:t>
            </a:r>
            <a:r>
              <a:rPr lang="en-US" sz="2400" baseline="30000" dirty="0" smtClean="0"/>
              <a:t>4</a:t>
            </a:r>
            <a:r>
              <a:rPr lang="en-US" sz="2400" dirty="0" smtClean="0"/>
              <a:t> </a:t>
            </a:r>
            <a:r>
              <a:rPr lang="en-US" sz="2400" dirty="0"/>
              <a:t>means  </a:t>
            </a:r>
            <a:r>
              <a:rPr lang="en-US" sz="2400" dirty="0" smtClean="0"/>
              <a:t>9×9×9×9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You have seen this kind of notation before; it is called exponential notation.  In general, for any number </a:t>
            </a:r>
            <a:r>
              <a:rPr lang="en-US" sz="2400" i="1" dirty="0"/>
              <a:t>x</a:t>
            </a:r>
            <a:r>
              <a:rPr lang="en-US" sz="2400" dirty="0"/>
              <a:t> and any positive integer </a:t>
            </a:r>
            <a:r>
              <a:rPr lang="en-US" sz="2400" i="1" dirty="0"/>
              <a:t>n</a:t>
            </a:r>
            <a:r>
              <a:rPr lang="en-US" sz="2400" dirty="0"/>
              <a:t>,</a:t>
            </a:r>
          </a:p>
          <a:p>
            <a:pPr marL="342900" indent="-342900">
              <a:buFont typeface="Arial"/>
              <a:buChar char="•"/>
            </a:pPr>
            <a:r>
              <a:rPr lang="en-US" sz="2400" i="1" dirty="0" err="1"/>
              <a:t>x</a:t>
            </a:r>
            <a:r>
              <a:rPr lang="en-US" sz="2400" i="1" baseline="30000" dirty="0" err="1"/>
              <a:t>n</a:t>
            </a:r>
            <a:r>
              <a:rPr lang="en-US" sz="2400" dirty="0"/>
              <a:t>=</a:t>
            </a:r>
            <a:r>
              <a:rPr lang="en-US" sz="2400" i="1" dirty="0" err="1"/>
              <a:t>x</a:t>
            </a:r>
            <a:r>
              <a:rPr lang="en-US" sz="2400" dirty="0" err="1"/>
              <a:t>∙</a:t>
            </a:r>
            <a:r>
              <a:rPr lang="en-US" sz="2400" i="1" dirty="0" err="1"/>
              <a:t>x</a:t>
            </a:r>
            <a:r>
              <a:rPr lang="en-US" sz="2400" dirty="0" err="1"/>
              <a:t>⋯</a:t>
            </a:r>
            <a:r>
              <a:rPr lang="en-US" sz="2400" i="1" dirty="0" err="1" smtClean="0"/>
              <a:t>x</a:t>
            </a:r>
            <a:r>
              <a:rPr lang="en-US" sz="2400" i="1" dirty="0" smtClean="0"/>
              <a:t> (n</a:t>
            </a:r>
            <a:r>
              <a:rPr lang="en-US" sz="2400" dirty="0" smtClean="0"/>
              <a:t> </a:t>
            </a:r>
            <a:r>
              <a:rPr lang="en-US" sz="2400" i="1" dirty="0" smtClean="0"/>
              <a:t>times)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The number </a:t>
            </a:r>
            <a:r>
              <a:rPr lang="en-US" sz="2400" i="1" dirty="0" err="1"/>
              <a:t>x</a:t>
            </a:r>
            <a:r>
              <a:rPr lang="en-US" sz="2400" i="1" baseline="30000" dirty="0" err="1"/>
              <a:t>n</a:t>
            </a:r>
            <a:r>
              <a:rPr lang="en-US" sz="2400" dirty="0"/>
              <a:t> is called </a:t>
            </a:r>
            <a:r>
              <a:rPr lang="en-US" sz="2400" i="1" dirty="0"/>
              <a:t>x</a:t>
            </a:r>
            <a:r>
              <a:rPr lang="en-US" sz="2400" dirty="0"/>
              <a:t> raised to the </a:t>
            </a:r>
            <a:r>
              <a:rPr lang="en-US" sz="2400" i="1" dirty="0" err="1"/>
              <a:t>nth</a:t>
            </a:r>
            <a:r>
              <a:rPr lang="en-US" sz="2400" dirty="0" err="1"/>
              <a:t>power</a:t>
            </a:r>
            <a:r>
              <a:rPr lang="en-US" sz="2400" dirty="0" smtClean="0"/>
              <a:t>, where </a:t>
            </a:r>
            <a:r>
              <a:rPr lang="en-US" sz="2400" i="1" dirty="0"/>
              <a:t>n</a:t>
            </a:r>
            <a:r>
              <a:rPr lang="en-US" sz="2400" dirty="0"/>
              <a:t> is the exponent of </a:t>
            </a:r>
            <a:r>
              <a:rPr lang="en-US" sz="2400" i="1" dirty="0"/>
              <a:t>x</a:t>
            </a:r>
            <a:r>
              <a:rPr lang="en-US" sz="2400" dirty="0"/>
              <a:t> in </a:t>
            </a:r>
            <a:r>
              <a:rPr lang="en-US" sz="2400" i="1" dirty="0" err="1"/>
              <a:t>x</a:t>
            </a:r>
            <a:r>
              <a:rPr lang="en-US" sz="2400" i="1" baseline="30000" dirty="0" err="1"/>
              <a:t>n</a:t>
            </a:r>
            <a:r>
              <a:rPr lang="en-US" sz="2400" dirty="0"/>
              <a:t> and </a:t>
            </a:r>
            <a:r>
              <a:rPr lang="en-US" sz="2400" i="1" dirty="0"/>
              <a:t>x</a:t>
            </a:r>
            <a:r>
              <a:rPr lang="en-US" sz="2400" dirty="0"/>
              <a:t> is the base of </a:t>
            </a:r>
            <a:r>
              <a:rPr lang="en-US" sz="2400" i="1" dirty="0" err="1"/>
              <a:t>x</a:t>
            </a:r>
            <a:r>
              <a:rPr lang="en-US" sz="2400" i="1" baseline="30000" dirty="0" err="1"/>
              <a:t>n</a:t>
            </a:r>
            <a:r>
              <a:rPr lang="en-US" sz="2400" dirty="0"/>
              <a:t>. 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4744182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946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Now we are going to do some examples together!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4562739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919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Rewrite using exponents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i="1" dirty="0"/>
              <a:t>5×5×5×5×5×5</a:t>
            </a:r>
            <a:r>
              <a:rPr lang="en-US" sz="5400" i="1" dirty="0" smtClean="0"/>
              <a:t>=</a:t>
            </a:r>
          </a:p>
          <a:p>
            <a:r>
              <a:rPr lang="en-US" sz="5400" i="1" dirty="0" smtClean="0"/>
              <a:t>5</a:t>
            </a:r>
            <a:r>
              <a:rPr lang="en-US" sz="5400" i="1" baseline="30000" dirty="0" smtClean="0"/>
              <a:t>6</a:t>
            </a:r>
            <a:r>
              <a:rPr lang="en-US" sz="5400" dirty="0" smtClean="0"/>
              <a:t> 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6377849" y="648870"/>
            <a:ext cx="56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 do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00831"/>
            <a:ext cx="4925626" cy="275889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142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Rewrite using exponents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i="1" dirty="0" smtClean="0"/>
              <a:t>9×9×9×9=</a:t>
            </a:r>
            <a:endParaRPr lang="en-US" sz="5400" i="1" dirty="0"/>
          </a:p>
          <a:p>
            <a:endParaRPr lang="en-US" sz="5400" i="1" dirty="0" smtClean="0"/>
          </a:p>
          <a:p>
            <a:r>
              <a:rPr lang="en-US" sz="5400" i="1" dirty="0"/>
              <a:t>9</a:t>
            </a:r>
            <a:r>
              <a:rPr lang="en-US" sz="5400" i="1" baseline="30000" dirty="0" smtClean="0"/>
              <a:t>4</a:t>
            </a:r>
            <a:r>
              <a:rPr lang="en-US" sz="5400" dirty="0" smtClean="0"/>
              <a:t> 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538424"/>
            <a:ext cx="847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do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4532498" cy="28384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432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125</TotalTime>
  <Words>1282</Words>
  <Application>Microsoft Macintosh PowerPoint</Application>
  <PresentationFormat>On-screen Show (4:3)</PresentationFormat>
  <Paragraphs>108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Essential</vt:lpstr>
      <vt:lpstr>Exponential notation</vt:lpstr>
      <vt:lpstr>Do Now</vt:lpstr>
      <vt:lpstr>Objective/Purpose</vt:lpstr>
      <vt:lpstr>Review</vt:lpstr>
      <vt:lpstr>PowerPoint Presentation</vt:lpstr>
      <vt:lpstr>Notes--copy</vt:lpstr>
      <vt:lpstr>PowerPoint Presentation</vt:lpstr>
      <vt:lpstr>Rewrite using exponents</vt:lpstr>
      <vt:lpstr>Rewrite using exponents</vt:lpstr>
      <vt:lpstr>Rewrite using exponents</vt:lpstr>
      <vt:lpstr>Rewrite using exponents</vt:lpstr>
      <vt:lpstr>PowerPoint Presentation</vt:lpstr>
      <vt:lpstr>Rewrite using exponents</vt:lpstr>
      <vt:lpstr>PowerPoint Presentation</vt:lpstr>
      <vt:lpstr>PowerPoint Presentation</vt:lpstr>
      <vt:lpstr>PowerPoint Presentation</vt:lpstr>
      <vt:lpstr>Notes</vt:lpstr>
      <vt:lpstr>Discussion</vt:lpstr>
      <vt:lpstr>Independent Practice</vt:lpstr>
      <vt:lpstr>Exit Ticket</vt:lpstr>
    </vt:vector>
  </TitlesOfParts>
  <Company>University of Wisconsin-Milwaukee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Steinhauser</dc:creator>
  <cp:lastModifiedBy>Susette Jaquette</cp:lastModifiedBy>
  <cp:revision>35</cp:revision>
  <dcterms:created xsi:type="dcterms:W3CDTF">2015-08-05T22:45:08Z</dcterms:created>
  <dcterms:modified xsi:type="dcterms:W3CDTF">2015-09-06T13:23:56Z</dcterms:modified>
</cp:coreProperties>
</file>