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4"/>
  </p:notesMasterIdLst>
  <p:handoutMasterIdLst>
    <p:handoutMasterId r:id="rId35"/>
  </p:handoutMasterIdLst>
  <p:sldIdLst>
    <p:sldId id="256" r:id="rId2"/>
    <p:sldId id="257" r:id="rId3"/>
    <p:sldId id="258" r:id="rId4"/>
    <p:sldId id="259" r:id="rId5"/>
    <p:sldId id="260" r:id="rId6"/>
    <p:sldId id="261" r:id="rId7"/>
    <p:sldId id="262" r:id="rId8"/>
    <p:sldId id="265" r:id="rId9"/>
    <p:sldId id="272" r:id="rId10"/>
    <p:sldId id="266" r:id="rId11"/>
    <p:sldId id="267" r:id="rId12"/>
    <p:sldId id="276" r:id="rId13"/>
    <p:sldId id="269" r:id="rId14"/>
    <p:sldId id="270" r:id="rId15"/>
    <p:sldId id="271" r:id="rId16"/>
    <p:sldId id="273" r:id="rId17"/>
    <p:sldId id="274" r:id="rId18"/>
    <p:sldId id="263" r:id="rId19"/>
    <p:sldId id="279" r:id="rId20"/>
    <p:sldId id="284" r:id="rId21"/>
    <p:sldId id="286" r:id="rId22"/>
    <p:sldId id="287" r:id="rId23"/>
    <p:sldId id="291" r:id="rId24"/>
    <p:sldId id="294" r:id="rId25"/>
    <p:sldId id="295" r:id="rId26"/>
    <p:sldId id="288" r:id="rId27"/>
    <p:sldId id="289" r:id="rId28"/>
    <p:sldId id="290" r:id="rId29"/>
    <p:sldId id="277" r:id="rId30"/>
    <p:sldId id="282" r:id="rId31"/>
    <p:sldId id="283" r:id="rId32"/>
    <p:sldId id="278"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94652" autoAdjust="0"/>
  </p:normalViewPr>
  <p:slideViewPr>
    <p:cSldViewPr snapToGrid="0" snapToObjects="1">
      <p:cViewPr varScale="1">
        <p:scale>
          <a:sx n="89" d="100"/>
          <a:sy n="89" d="100"/>
        </p:scale>
        <p:origin x="-62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F672FC-F914-8C40-8891-DEDF7710647A}" type="datetime1">
              <a:rPr lang="en-US" smtClean="0"/>
              <a:t>8/5/15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 Helen Steinhauser, jaquette@edtech4ALEKS.com, August 2015.  </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100D928-90ED-2D41-AF03-B150001B194B}" type="slidenum">
              <a:rPr lang="en-US" smtClean="0"/>
              <a:t>‹#›</a:t>
            </a:fld>
            <a:endParaRPr lang="en-US"/>
          </a:p>
        </p:txBody>
      </p:sp>
    </p:spTree>
    <p:extLst>
      <p:ext uri="{BB962C8B-B14F-4D97-AF65-F5344CB8AC3E}">
        <p14:creationId xmlns:p14="http://schemas.microsoft.com/office/powerpoint/2010/main" val="45883637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C7642C-2C89-9249-B68D-EFAD9E4F1DD4}" type="datetime1">
              <a:rPr lang="en-US" smtClean="0"/>
              <a:t>8/5/15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 Helen Steinhauser, jaquette@edtech4ALEKS.com, August 2015.  </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AF3EE9-7807-4B49-BEE7-118F2FDC09D6}" type="slidenum">
              <a:rPr lang="en-US" smtClean="0"/>
              <a:t>‹#›</a:t>
            </a:fld>
            <a:endParaRPr lang="en-US"/>
          </a:p>
        </p:txBody>
      </p:sp>
    </p:spTree>
    <p:extLst>
      <p:ext uri="{BB962C8B-B14F-4D97-AF65-F5344CB8AC3E}">
        <p14:creationId xmlns:p14="http://schemas.microsoft.com/office/powerpoint/2010/main" val="1837216911"/>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331462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Optional</a:t>
            </a:r>
            <a:r>
              <a:rPr lang="en-US" baseline="0" dirty="0" smtClean="0"/>
              <a:t> if time is left.</a:t>
            </a:r>
          </a:p>
          <a:p>
            <a:r>
              <a:rPr lang="en-US" baseline="0" dirty="0" smtClean="0"/>
              <a:t>Think, pair, share.</a:t>
            </a:r>
            <a:endParaRPr lang="en-US" dirty="0"/>
          </a:p>
        </p:txBody>
      </p:sp>
    </p:spTree>
    <p:extLst>
      <p:ext uri="{BB962C8B-B14F-4D97-AF65-F5344CB8AC3E}">
        <p14:creationId xmlns:p14="http://schemas.microsoft.com/office/powerpoint/2010/main" val="226486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Put exit ticket on ½ sheet of paper.</a:t>
            </a:r>
            <a:endParaRPr lang="en-US" dirty="0"/>
          </a:p>
        </p:txBody>
      </p:sp>
    </p:spTree>
    <p:extLst>
      <p:ext uri="{BB962C8B-B14F-4D97-AF65-F5344CB8AC3E}">
        <p14:creationId xmlns:p14="http://schemas.microsoft.com/office/powerpoint/2010/main" val="3911477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have 3 minutes to set up their notebook and to complete the work for the “Do Now” problem.</a:t>
            </a:r>
            <a:endParaRPr lang="en-US" dirty="0"/>
          </a:p>
        </p:txBody>
      </p:sp>
    </p:spTree>
    <p:extLst>
      <p:ext uri="{BB962C8B-B14F-4D97-AF65-F5344CB8AC3E}">
        <p14:creationId xmlns:p14="http://schemas.microsoft.com/office/powerpoint/2010/main" val="3090659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no white board, use paper copy with 8 place value charts.</a:t>
            </a:r>
            <a:endParaRPr lang="en-US" dirty="0"/>
          </a:p>
        </p:txBody>
      </p:sp>
    </p:spTree>
    <p:extLst>
      <p:ext uri="{BB962C8B-B14F-4D97-AF65-F5344CB8AC3E}">
        <p14:creationId xmlns:p14="http://schemas.microsoft.com/office/powerpoint/2010/main" val="3050507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Do:</a:t>
            </a:r>
            <a:r>
              <a:rPr lang="en-US" baseline="0" dirty="0" smtClean="0"/>
              <a:t> </a:t>
            </a:r>
            <a:r>
              <a:rPr lang="en-US" dirty="0" smtClean="0"/>
              <a:t>Students watch teacher explain</a:t>
            </a:r>
            <a:r>
              <a:rPr lang="en-US" baseline="0" dirty="0" smtClean="0"/>
              <a:t> and work out problem.</a:t>
            </a:r>
            <a:endParaRPr lang="en-US" dirty="0"/>
          </a:p>
        </p:txBody>
      </p:sp>
    </p:spTree>
    <p:extLst>
      <p:ext uri="{BB962C8B-B14F-4D97-AF65-F5344CB8AC3E}">
        <p14:creationId xmlns:p14="http://schemas.microsoft.com/office/powerpoint/2010/main" val="49930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do: Students answer questions</a:t>
            </a:r>
            <a:r>
              <a:rPr lang="en-US" baseline="0" dirty="0" smtClean="0"/>
              <a:t> that teacher poses.</a:t>
            </a:r>
            <a:endParaRPr lang="en-US" dirty="0"/>
          </a:p>
        </p:txBody>
      </p:sp>
    </p:spTree>
    <p:extLst>
      <p:ext uri="{BB962C8B-B14F-4D97-AF65-F5344CB8AC3E}">
        <p14:creationId xmlns:p14="http://schemas.microsoft.com/office/powerpoint/2010/main" val="309958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do together:</a:t>
            </a:r>
            <a:r>
              <a:rPr lang="en-US" baseline="0" dirty="0" smtClean="0"/>
              <a:t> Students work in small groups of 2 or 3.</a:t>
            </a:r>
            <a:endParaRPr lang="en-US" dirty="0"/>
          </a:p>
        </p:txBody>
      </p:sp>
    </p:spTree>
    <p:extLst>
      <p:ext uri="{BB962C8B-B14F-4D97-AF65-F5344CB8AC3E}">
        <p14:creationId xmlns:p14="http://schemas.microsoft.com/office/powerpoint/2010/main" val="249315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Do</a:t>
            </a:r>
            <a:endParaRPr lang="en-US" dirty="0"/>
          </a:p>
        </p:txBody>
      </p:sp>
    </p:spTree>
    <p:extLst>
      <p:ext uri="{BB962C8B-B14F-4D97-AF65-F5344CB8AC3E}">
        <p14:creationId xmlns:p14="http://schemas.microsoft.com/office/powerpoint/2010/main" val="1881103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Pay attention to operation.</a:t>
            </a:r>
            <a:endParaRPr lang="en-US" dirty="0"/>
          </a:p>
        </p:txBody>
      </p:sp>
    </p:spTree>
    <p:extLst>
      <p:ext uri="{BB962C8B-B14F-4D97-AF65-F5344CB8AC3E}">
        <p14:creationId xmlns:p14="http://schemas.microsoft.com/office/powerpoint/2010/main" val="2025787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 want to group students. </a:t>
            </a:r>
          </a:p>
          <a:p>
            <a:r>
              <a:rPr lang="en-US" dirty="0" smtClean="0"/>
              <a:t>Everyone does</a:t>
            </a:r>
            <a:r>
              <a:rPr lang="en-US" baseline="0" dirty="0" smtClean="0"/>
              <a:t> #1, 2 then use #3,4,5 for challenge problems.</a:t>
            </a:r>
            <a:endParaRPr lang="en-US" dirty="0"/>
          </a:p>
        </p:txBody>
      </p:sp>
    </p:spTree>
    <p:extLst>
      <p:ext uri="{BB962C8B-B14F-4D97-AF65-F5344CB8AC3E}">
        <p14:creationId xmlns:p14="http://schemas.microsoft.com/office/powerpoint/2010/main" val="3815496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0415E9A9-341A-0044-B17D-5434855692DC}"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B7D0AE-9FE5-574C-9527-8F64A4423D58}" type="datetime1">
              <a:rPr lang="en-US" smtClean="0"/>
              <a:t>8/5/15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6F5C3D3A-DBC6-D043-BCD9-3C996F956ED0}"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4867AA0-EDC4-FA4B-9615-5D664A0C4098}"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CD8E263-F3E1-6A42-90F5-DF4300AA86C6}"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19990DBA-912E-8446-B7BB-82922E23E3DB}"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00E3E44-83D2-884C-BCFB-F1AA4F427278}"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DC8851-4989-2043-8E29-35767E2FB86B}" type="datetime1">
              <a:rPr lang="en-US" smtClean="0"/>
              <a:t>8/5/15</a:t>
            </a:fld>
            <a:endParaRPr lang="en-US"/>
          </a:p>
        </p:txBody>
      </p:sp>
      <p:sp>
        <p:nvSpPr>
          <p:cNvPr id="5" name="Footer Placeholder 4"/>
          <p:cNvSpPr>
            <a:spLocks noGrp="1"/>
          </p:cNvSpPr>
          <p:nvPr>
            <p:ph type="ftr" sz="quarter" idx="11"/>
          </p:nvPr>
        </p:nvSpPr>
        <p:spPr/>
        <p:txBody>
          <a:bodyPr/>
          <a:lstStyle/>
          <a:p>
            <a:r>
              <a:rPr lang="en-US" smtClean="0"/>
              <a:t>© Helen Steinhauser, jaquette@edtech4ALEKS.com, August 2015. </a:t>
            </a:r>
            <a:endParaRPr lang="en-US"/>
          </a:p>
        </p:txBody>
      </p:sp>
      <p:sp>
        <p:nvSpPr>
          <p:cNvPr id="6" name="Slide Number Placeholder 5"/>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7BE1EAB-482C-364E-BA80-6AF76C2521BD}" type="datetime1">
              <a:rPr lang="en-US" smtClean="0"/>
              <a:t>8/5/15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32DFFC12-78D6-D24A-8822-CD5956298FDD}" type="datetime1">
              <a:rPr lang="en-US" smtClean="0"/>
              <a:t>8/5/15</a:t>
            </a:fld>
            <a:endParaRPr lang="en-US"/>
          </a:p>
        </p:txBody>
      </p:sp>
      <p:sp>
        <p:nvSpPr>
          <p:cNvPr id="8" name="Footer Placeholder 7"/>
          <p:cNvSpPr>
            <a:spLocks noGrp="1"/>
          </p:cNvSpPr>
          <p:nvPr>
            <p:ph type="ftr" sz="quarter" idx="11"/>
          </p:nvPr>
        </p:nvSpPr>
        <p:spPr/>
        <p:txBody>
          <a:bodyPr/>
          <a:lstStyle/>
          <a:p>
            <a:r>
              <a:rPr lang="en-US" smtClean="0"/>
              <a:t>© Helen Steinhauser, jaquette@edtech4ALEKS.com, August 2015. </a:t>
            </a:r>
            <a:endParaRPr lang="en-US"/>
          </a:p>
        </p:txBody>
      </p:sp>
      <p:sp>
        <p:nvSpPr>
          <p:cNvPr id="9" name="Slide Number Placeholder 8"/>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50EEB00-5C07-1045-8BFB-0E4A80B8E464}" type="datetime1">
              <a:rPr lang="en-US" smtClean="0"/>
              <a:t>8/5/15</a:t>
            </a:fld>
            <a:endParaRPr lang="en-US"/>
          </a:p>
        </p:txBody>
      </p:sp>
      <p:sp>
        <p:nvSpPr>
          <p:cNvPr id="4" name="Footer Placeholder 3"/>
          <p:cNvSpPr>
            <a:spLocks noGrp="1"/>
          </p:cNvSpPr>
          <p:nvPr>
            <p:ph type="ftr" sz="quarter" idx="11"/>
          </p:nvPr>
        </p:nvSpPr>
        <p:spPr/>
        <p:txBody>
          <a:bodyPr/>
          <a:lstStyle/>
          <a:p>
            <a:r>
              <a:rPr lang="en-US" smtClean="0"/>
              <a:t>© Helen Steinhauser, jaquette@edtech4ALEKS.com, August 2015. </a:t>
            </a:r>
            <a:endParaRPr lang="en-US"/>
          </a:p>
        </p:txBody>
      </p:sp>
      <p:sp>
        <p:nvSpPr>
          <p:cNvPr id="5" name="Slide Number Placeholder 4"/>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C6AD1C-92BD-1B40-AEBC-5915E4CFC4D8}" type="datetime1">
              <a:rPr lang="en-US" smtClean="0"/>
              <a:t>8/5/15</a:t>
            </a:fld>
            <a:endParaRPr lang="en-US"/>
          </a:p>
        </p:txBody>
      </p:sp>
      <p:sp>
        <p:nvSpPr>
          <p:cNvPr id="3" name="Footer Placeholder 2"/>
          <p:cNvSpPr>
            <a:spLocks noGrp="1"/>
          </p:cNvSpPr>
          <p:nvPr>
            <p:ph type="ftr" sz="quarter" idx="11"/>
          </p:nvPr>
        </p:nvSpPr>
        <p:spPr/>
        <p:txBody>
          <a:bodyPr/>
          <a:lstStyle/>
          <a:p>
            <a:r>
              <a:rPr lang="en-US" smtClean="0"/>
              <a:t>© Helen Steinhauser, jaquette@edtech4ALEKS.com, August 2015. </a:t>
            </a:r>
            <a:endParaRPr lang="en-US"/>
          </a:p>
        </p:txBody>
      </p:sp>
      <p:sp>
        <p:nvSpPr>
          <p:cNvPr id="4" name="Slide Number Placeholder 3"/>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B2B243-FC4C-0144-98E8-84FACFC8181F}" type="datetime1">
              <a:rPr lang="en-US" smtClean="0"/>
              <a:t>8/5/15</a:t>
            </a:fld>
            <a:endParaRPr lang="en-US"/>
          </a:p>
        </p:txBody>
      </p:sp>
      <p:sp>
        <p:nvSpPr>
          <p:cNvPr id="6" name="Footer Placeholder 5"/>
          <p:cNvSpPr>
            <a:spLocks noGrp="1"/>
          </p:cNvSpPr>
          <p:nvPr>
            <p:ph type="ftr" sz="quarter" idx="11"/>
          </p:nvPr>
        </p:nvSpPr>
        <p:spPr/>
        <p:txBody>
          <a:bodyPr/>
          <a:lstStyle/>
          <a:p>
            <a:r>
              <a:rPr lang="en-US" smtClean="0"/>
              <a:t>© Helen Steinhauser, jaquette@edtech4ALEKS.com, August 2015. </a:t>
            </a:r>
            <a:endParaRPr lang="en-US"/>
          </a:p>
        </p:txBody>
      </p:sp>
      <p:sp>
        <p:nvSpPr>
          <p:cNvPr id="7" name="Slide Number Placeholder 6"/>
          <p:cNvSpPr>
            <a:spLocks noGrp="1"/>
          </p:cNvSpPr>
          <p:nvPr>
            <p:ph type="sldNum" sz="quarter" idx="12"/>
          </p:nvPr>
        </p:nvSpPr>
        <p:spPr/>
        <p:txBody>
          <a:bodyPr/>
          <a:lstStyle/>
          <a:p>
            <a:fld id="{6F5C3D3A-DBC6-D043-BCD9-3C996F956ED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DEF1F257-206D-584B-BC1C-FD550849BF87}" type="datetime1">
              <a:rPr lang="en-US" smtClean="0"/>
              <a:t>8/5/15</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US" smtClean="0"/>
              <a:t>© Helen Steinhauser, jaquette@edtech4ALEKS.com, August 2015. </a:t>
            </a:r>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6F5C3D3A-DBC6-D043-BCD9-3C996F956E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Place Value </a:t>
            </a:r>
            <a:endParaRPr lang="en-US" dirty="0"/>
          </a:p>
        </p:txBody>
      </p:sp>
      <p:sp>
        <p:nvSpPr>
          <p:cNvPr id="3" name="Subtitle 2"/>
          <p:cNvSpPr>
            <a:spLocks noGrp="1"/>
          </p:cNvSpPr>
          <p:nvPr>
            <p:ph type="subTitle" idx="1"/>
          </p:nvPr>
        </p:nvSpPr>
        <p:spPr/>
        <p:txBody>
          <a:bodyPr/>
          <a:lstStyle/>
          <a:p>
            <a:r>
              <a:rPr lang="en-US" dirty="0" smtClean="0"/>
              <a:t>Grade 5, Module 1, Lesson 1</a:t>
            </a:r>
            <a:endParaRPr lang="en-US" dirty="0"/>
          </a:p>
        </p:txBody>
      </p:sp>
      <p:sp>
        <p:nvSpPr>
          <p:cNvPr id="5" name="Footer Placeholder 4"/>
          <p:cNvSpPr>
            <a:spLocks noGrp="1"/>
          </p:cNvSpPr>
          <p:nvPr>
            <p:ph type="ftr" sz="quarter" idx="11"/>
          </p:nvPr>
        </p:nvSpPr>
        <p:spPr>
          <a:xfrm>
            <a:off x="264458" y="6275668"/>
            <a:ext cx="5515206"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10038277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7897071"/>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r>
                        <a:rPr lang="en-US" dirty="0" smtClean="0"/>
                        <a:t>10  10   10</a:t>
                      </a:r>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954655"/>
          </a:xfrm>
          <a:prstGeom prst="rect">
            <a:avLst/>
          </a:prstGeom>
          <a:noFill/>
        </p:spPr>
        <p:txBody>
          <a:bodyPr wrap="square" rtlCol="0">
            <a:spAutoFit/>
          </a:bodyPr>
          <a:lstStyle/>
          <a:p>
            <a:pPr marL="285750" indent="-285750">
              <a:buFont typeface="Arial"/>
              <a:buChar char="•"/>
            </a:pPr>
            <a:r>
              <a:rPr lang="en-US" sz="2800" dirty="0" smtClean="0"/>
              <a:t>How many tens do you see? </a:t>
            </a:r>
          </a:p>
          <a:p>
            <a:pPr marL="285750" indent="-285750">
              <a:buFont typeface="Arial"/>
              <a:buChar char="•"/>
            </a:pPr>
            <a:r>
              <a:rPr lang="en-US" sz="2800" dirty="0" smtClean="0"/>
              <a:t>3 tens. </a:t>
            </a:r>
          </a:p>
          <a:p>
            <a:pPr marL="285750" indent="-285750">
              <a:buFont typeface="Arial"/>
              <a:buChar char="•"/>
            </a:pPr>
            <a:r>
              <a:rPr lang="en-US" sz="2800" dirty="0" smtClean="0"/>
              <a:t>There are 3 tens and how many ones? </a:t>
            </a:r>
          </a:p>
          <a:p>
            <a:pPr marL="285750" indent="-285750">
              <a:buFont typeface="Arial"/>
              <a:buChar char="•"/>
            </a:pPr>
            <a:r>
              <a:rPr lang="en-US" sz="2800" dirty="0" smtClean="0"/>
              <a:t>Zero ones. </a:t>
            </a:r>
          </a:p>
          <a:p>
            <a:pPr marL="285750" indent="-285750">
              <a:buFont typeface="Arial"/>
              <a:buChar char="•"/>
            </a:pPr>
            <a:r>
              <a:rPr lang="en-US" sz="2800" dirty="0" smtClean="0"/>
              <a:t>3 tens = ________.  Fill in the blank. </a:t>
            </a:r>
          </a:p>
          <a:p>
            <a:pPr marL="285750" indent="-285750">
              <a:buFont typeface="Arial"/>
              <a:buChar char="•"/>
            </a:pPr>
            <a:r>
              <a:rPr lang="en-US" sz="2800" dirty="0" smtClean="0"/>
              <a:t>3 tens = 30. </a:t>
            </a:r>
          </a:p>
          <a:p>
            <a:endParaRPr lang="en-US" dirty="0"/>
          </a:p>
        </p:txBody>
      </p:sp>
      <p:sp>
        <p:nvSpPr>
          <p:cNvPr id="9" name="TextBox 8"/>
          <p:cNvSpPr txBox="1"/>
          <p:nvPr/>
        </p:nvSpPr>
        <p:spPr>
          <a:xfrm>
            <a:off x="2460446" y="3916022"/>
            <a:ext cx="886290" cy="523220"/>
          </a:xfrm>
          <a:prstGeom prst="rect">
            <a:avLst/>
          </a:prstGeom>
          <a:noFill/>
        </p:spPr>
        <p:txBody>
          <a:bodyPr wrap="square" rtlCol="0">
            <a:spAutoFit/>
          </a:bodyPr>
          <a:lstStyle/>
          <a:p>
            <a:r>
              <a:rPr lang="en-US" sz="2800" b="1" dirty="0" smtClean="0"/>
              <a:t>3</a:t>
            </a:r>
            <a:endParaRPr lang="en-US" sz="2800" b="1" dirty="0"/>
          </a:p>
        </p:txBody>
      </p:sp>
      <p:sp>
        <p:nvSpPr>
          <p:cNvPr id="10" name="TextBox 9"/>
          <p:cNvSpPr txBox="1"/>
          <p:nvPr/>
        </p:nvSpPr>
        <p:spPr>
          <a:xfrm>
            <a:off x="3862637" y="3995401"/>
            <a:ext cx="621726" cy="461665"/>
          </a:xfrm>
          <a:prstGeom prst="rect">
            <a:avLst/>
          </a:prstGeom>
          <a:noFill/>
        </p:spPr>
        <p:txBody>
          <a:bodyPr wrap="square" rtlCol="0">
            <a:spAutoFit/>
          </a:bodyPr>
          <a:lstStyle/>
          <a:p>
            <a:r>
              <a:rPr lang="en-US" sz="2400" b="1" dirty="0"/>
              <a:t>0</a:t>
            </a:r>
          </a:p>
        </p:txBody>
      </p:sp>
      <p:sp>
        <p:nvSpPr>
          <p:cNvPr id="3" name="Footer Placeholder 2"/>
          <p:cNvSpPr>
            <a:spLocks noGrp="1"/>
          </p:cNvSpPr>
          <p:nvPr>
            <p:ph type="ftr" sz="quarter" idx="11"/>
          </p:nvPr>
        </p:nvSpPr>
        <p:spPr>
          <a:xfrm>
            <a:off x="264458" y="6275668"/>
            <a:ext cx="574353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3386807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 calcmode="lin" valueType="num">
                                      <p:cBhvr>
                                        <p:cTn id="21"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 calcmode="lin" valueType="num">
                                      <p:cBhvr>
                                        <p:cTn id="28"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 calcmode="lin" valueType="num">
                                      <p:cBhvr>
                                        <p:cTn id="35"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8">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
                                          </p:val>
                                        </p:tav>
                                        <p:tav tm="100000">
                                          <p:val>
                                            <p:strVal val="#ppt_w"/>
                                          </p:val>
                                        </p:tav>
                                      </p:tavLst>
                                    </p:anim>
                                    <p:anim calcmode="lin" valueType="num">
                                      <p:cBhvr>
                                        <p:cTn id="43" dur="500" fill="hold"/>
                                        <p:tgtEl>
                                          <p:spTgt spid="10"/>
                                        </p:tgtEl>
                                        <p:attrNameLst>
                                          <p:attrName>ppt_h</p:attrName>
                                        </p:attrNameLst>
                                      </p:cBhvr>
                                      <p:tavLst>
                                        <p:tav tm="0">
                                          <p:val>
                                            <p:fltVal val="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8">
                                            <p:txEl>
                                              <p:pRg st="3" end="3"/>
                                            </p:txEl>
                                          </p:spTgt>
                                        </p:tgtEl>
                                        <p:attrNameLst>
                                          <p:attrName>style.visibility</p:attrName>
                                        </p:attrNameLst>
                                      </p:cBhvr>
                                      <p:to>
                                        <p:strVal val="visible"/>
                                      </p:to>
                                    </p:set>
                                    <p:anim calcmode="lin" valueType="num">
                                      <p:cBhvr>
                                        <p:cTn id="49"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51" dur="500"/>
                                        <p:tgtEl>
                                          <p:spTgt spid="8">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8">
                                            <p:txEl>
                                              <p:pRg st="4" end="4"/>
                                            </p:txEl>
                                          </p:spTgt>
                                        </p:tgtEl>
                                        <p:attrNameLst>
                                          <p:attrName>style.visibility</p:attrName>
                                        </p:attrNameLst>
                                      </p:cBhvr>
                                      <p:to>
                                        <p:strVal val="visible"/>
                                      </p:to>
                                    </p:set>
                                    <p:anim calcmode="lin" valueType="num">
                                      <p:cBhvr>
                                        <p:cTn id="56"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57"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58" dur="500"/>
                                        <p:tgtEl>
                                          <p:spTgt spid="8">
                                            <p:txEl>
                                              <p:pRg st="4" end="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8">
                                            <p:txEl>
                                              <p:pRg st="5" end="5"/>
                                            </p:txEl>
                                          </p:spTgt>
                                        </p:tgtEl>
                                        <p:attrNameLst>
                                          <p:attrName>style.visibility</p:attrName>
                                        </p:attrNameLst>
                                      </p:cBhvr>
                                      <p:to>
                                        <p:strVal val="visible"/>
                                      </p:to>
                                    </p:set>
                                    <p:anim calcmode="lin" valueType="num">
                                      <p:cBhvr>
                                        <p:cTn id="63"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64"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65"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83214044"/>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r>
                        <a:rPr lang="en-US" dirty="0" smtClean="0"/>
                        <a:t>.1   .1    .1 </a:t>
                      </a:r>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954655"/>
          </a:xfrm>
          <a:prstGeom prst="rect">
            <a:avLst/>
          </a:prstGeom>
          <a:noFill/>
        </p:spPr>
        <p:txBody>
          <a:bodyPr wrap="square" rtlCol="0">
            <a:spAutoFit/>
          </a:bodyPr>
          <a:lstStyle/>
          <a:p>
            <a:pPr marL="285750" indent="-285750">
              <a:buFont typeface="Arial"/>
              <a:buChar char="•"/>
            </a:pPr>
            <a:r>
              <a:rPr lang="en-US" sz="2800" dirty="0" smtClean="0"/>
              <a:t>How many tenths do you see? </a:t>
            </a:r>
          </a:p>
          <a:p>
            <a:pPr marL="285750" indent="-285750">
              <a:buFont typeface="Arial"/>
              <a:buChar char="•"/>
            </a:pPr>
            <a:r>
              <a:rPr lang="en-US" sz="2800" dirty="0" smtClean="0"/>
              <a:t>3 tenths. </a:t>
            </a:r>
          </a:p>
          <a:p>
            <a:pPr marL="285750" indent="-285750">
              <a:buFont typeface="Arial"/>
              <a:buChar char="•"/>
            </a:pPr>
            <a:r>
              <a:rPr lang="en-US" sz="2800" dirty="0" smtClean="0"/>
              <a:t>There are 3 tenths and how many ones? </a:t>
            </a:r>
          </a:p>
          <a:p>
            <a:pPr marL="285750" indent="-285750">
              <a:buFont typeface="Arial"/>
              <a:buChar char="•"/>
            </a:pPr>
            <a:r>
              <a:rPr lang="en-US" sz="2800" dirty="0" smtClean="0"/>
              <a:t>Zero ones. </a:t>
            </a:r>
          </a:p>
          <a:p>
            <a:pPr marL="285750" indent="-285750">
              <a:buFont typeface="Arial"/>
              <a:buChar char="•"/>
            </a:pPr>
            <a:r>
              <a:rPr lang="en-US" sz="2800" dirty="0" smtClean="0"/>
              <a:t>3 tenths = ________.  Fill in the blank. </a:t>
            </a:r>
          </a:p>
          <a:p>
            <a:pPr marL="285750" indent="-285750">
              <a:buFont typeface="Arial"/>
              <a:buChar char="•"/>
            </a:pPr>
            <a:r>
              <a:rPr lang="en-US" sz="2800" dirty="0" smtClean="0"/>
              <a:t>3 tenths = 0.3. </a:t>
            </a:r>
          </a:p>
          <a:p>
            <a:endParaRPr lang="en-US" dirty="0"/>
          </a:p>
        </p:txBody>
      </p:sp>
      <p:sp>
        <p:nvSpPr>
          <p:cNvPr id="9" name="TextBox 8"/>
          <p:cNvSpPr txBox="1"/>
          <p:nvPr/>
        </p:nvSpPr>
        <p:spPr>
          <a:xfrm>
            <a:off x="6071748" y="4177632"/>
            <a:ext cx="886290" cy="523220"/>
          </a:xfrm>
          <a:prstGeom prst="rect">
            <a:avLst/>
          </a:prstGeom>
          <a:noFill/>
        </p:spPr>
        <p:txBody>
          <a:bodyPr wrap="square" rtlCol="0">
            <a:spAutoFit/>
          </a:bodyPr>
          <a:lstStyle/>
          <a:p>
            <a:r>
              <a:rPr lang="en-US" sz="2800" b="1" dirty="0" smtClean="0"/>
              <a:t>3</a:t>
            </a:r>
            <a:endParaRPr lang="en-US" sz="2800" b="1" dirty="0"/>
          </a:p>
        </p:txBody>
      </p:sp>
      <p:sp>
        <p:nvSpPr>
          <p:cNvPr id="10" name="TextBox 9"/>
          <p:cNvSpPr txBox="1"/>
          <p:nvPr/>
        </p:nvSpPr>
        <p:spPr>
          <a:xfrm>
            <a:off x="3862637" y="3995401"/>
            <a:ext cx="621726" cy="461665"/>
          </a:xfrm>
          <a:prstGeom prst="rect">
            <a:avLst/>
          </a:prstGeom>
          <a:noFill/>
        </p:spPr>
        <p:txBody>
          <a:bodyPr wrap="square" rtlCol="0">
            <a:spAutoFit/>
          </a:bodyPr>
          <a:lstStyle/>
          <a:p>
            <a:r>
              <a:rPr lang="en-US" sz="2400" b="1" dirty="0"/>
              <a:t>0</a:t>
            </a:r>
          </a:p>
        </p:txBody>
      </p:sp>
      <p:sp>
        <p:nvSpPr>
          <p:cNvPr id="3" name="Footer Placeholder 2"/>
          <p:cNvSpPr>
            <a:spLocks noGrp="1"/>
          </p:cNvSpPr>
          <p:nvPr>
            <p:ph type="ftr" sz="quarter" idx="11"/>
          </p:nvPr>
        </p:nvSpPr>
        <p:spPr>
          <a:xfrm>
            <a:off x="264458" y="6275668"/>
            <a:ext cx="555801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2965577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 calcmode="lin" valueType="num">
                                      <p:cBhvr>
                                        <p:cTn id="21"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9">
                                            <p:txEl>
                                              <p:pRg st="0" end="0"/>
                                            </p:txEl>
                                          </p:spTgt>
                                        </p:tgtEl>
                                        <p:attrNameLst>
                                          <p:attrName>style.visibility</p:attrName>
                                        </p:attrNameLst>
                                      </p:cBhvr>
                                      <p:to>
                                        <p:strVal val="visible"/>
                                      </p:to>
                                    </p:set>
                                    <p:anim calcmode="lin" valueType="num">
                                      <p:cBhvr>
                                        <p:cTn id="28"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30" dur="500"/>
                                        <p:tgtEl>
                                          <p:spTgt spid="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 calcmode="lin" valueType="num">
                                      <p:cBhvr>
                                        <p:cTn id="35"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37" dur="500"/>
                                        <p:tgtEl>
                                          <p:spTgt spid="8">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
                                          </p:val>
                                        </p:tav>
                                        <p:tav tm="100000">
                                          <p:val>
                                            <p:strVal val="#ppt_w"/>
                                          </p:val>
                                        </p:tav>
                                      </p:tavLst>
                                    </p:anim>
                                    <p:anim calcmode="lin" valueType="num">
                                      <p:cBhvr>
                                        <p:cTn id="43" dur="500" fill="hold"/>
                                        <p:tgtEl>
                                          <p:spTgt spid="10"/>
                                        </p:tgtEl>
                                        <p:attrNameLst>
                                          <p:attrName>ppt_h</p:attrName>
                                        </p:attrNameLst>
                                      </p:cBhvr>
                                      <p:tavLst>
                                        <p:tav tm="0">
                                          <p:val>
                                            <p:fltVal val="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8">
                                            <p:txEl>
                                              <p:pRg st="3" end="3"/>
                                            </p:txEl>
                                          </p:spTgt>
                                        </p:tgtEl>
                                        <p:attrNameLst>
                                          <p:attrName>style.visibility</p:attrName>
                                        </p:attrNameLst>
                                      </p:cBhvr>
                                      <p:to>
                                        <p:strVal val="visible"/>
                                      </p:to>
                                    </p:set>
                                    <p:anim calcmode="lin" valueType="num">
                                      <p:cBhvr>
                                        <p:cTn id="49"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50"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51" dur="500"/>
                                        <p:tgtEl>
                                          <p:spTgt spid="8">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8">
                                            <p:txEl>
                                              <p:pRg st="4" end="4"/>
                                            </p:txEl>
                                          </p:spTgt>
                                        </p:tgtEl>
                                        <p:attrNameLst>
                                          <p:attrName>style.visibility</p:attrName>
                                        </p:attrNameLst>
                                      </p:cBhvr>
                                      <p:to>
                                        <p:strVal val="visible"/>
                                      </p:to>
                                    </p:set>
                                    <p:anim calcmode="lin" valueType="num">
                                      <p:cBhvr>
                                        <p:cTn id="56"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57"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58" dur="500"/>
                                        <p:tgtEl>
                                          <p:spTgt spid="8">
                                            <p:txEl>
                                              <p:pRg st="4" end="4"/>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8">
                                            <p:txEl>
                                              <p:pRg st="5" end="5"/>
                                            </p:txEl>
                                          </p:spTgt>
                                        </p:tgtEl>
                                        <p:attrNameLst>
                                          <p:attrName>style.visibility</p:attrName>
                                        </p:attrNameLst>
                                      </p:cBhvr>
                                      <p:to>
                                        <p:strVal val="visible"/>
                                      </p:to>
                                    </p:set>
                                    <p:anim calcmode="lin" valueType="num">
                                      <p:cBhvr>
                                        <p:cTn id="63"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64"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65"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463722308"/>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4000" dirty="0" smtClean="0"/>
              <a:t>Solve on your white board using your chart. </a:t>
            </a:r>
          </a:p>
          <a:p>
            <a:pPr marL="285750" indent="-285750">
              <a:buFont typeface="Arial"/>
              <a:buChar char="•"/>
            </a:pPr>
            <a:r>
              <a:rPr lang="en-US" sz="4000" dirty="0" smtClean="0"/>
              <a:t>3 hundredths = ____________</a:t>
            </a:r>
          </a:p>
          <a:p>
            <a:pPr marL="285750" indent="-285750">
              <a:buFont typeface="Arial"/>
              <a:buChar char="•"/>
            </a:pPr>
            <a:r>
              <a:rPr lang="en-US" sz="4000" dirty="0" smtClean="0"/>
              <a:t>0.03</a:t>
            </a:r>
          </a:p>
        </p:txBody>
      </p:sp>
      <p:sp>
        <p:nvSpPr>
          <p:cNvPr id="3" name="Footer Placeholder 2"/>
          <p:cNvSpPr>
            <a:spLocks noGrp="1"/>
          </p:cNvSpPr>
          <p:nvPr>
            <p:ph type="ftr" sz="quarter" idx="11"/>
          </p:nvPr>
        </p:nvSpPr>
        <p:spPr>
          <a:xfrm>
            <a:off x="264458" y="6275668"/>
            <a:ext cx="544385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6635247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
                                        <p:tgtEl>
                                          <p:spTgt spid="8">
                                            <p:txEl>
                                              <p:pRg st="2" end="2"/>
                                            </p:txEl>
                                          </p:spTgt>
                                        </p:tgtEl>
                                      </p:cBhvr>
                                    </p:animEffect>
                                    <p:anim calcmode="lin" valueType="num">
                                      <p:cBhvr>
                                        <p:cTn id="8" dur="4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400" fill="hold"/>
                                        <p:tgtEl>
                                          <p:spTgt spid="8">
                                            <p:txEl>
                                              <p:pRg st="2" end="2"/>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177480217"/>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4000" dirty="0" smtClean="0"/>
              <a:t>Solve on your white board using your chart. </a:t>
            </a:r>
          </a:p>
          <a:p>
            <a:pPr marL="285750" indent="-285750">
              <a:buFont typeface="Arial"/>
              <a:buChar char="•"/>
            </a:pPr>
            <a:r>
              <a:rPr lang="en-US" sz="4000" dirty="0"/>
              <a:t>4</a:t>
            </a:r>
            <a:r>
              <a:rPr lang="en-US" sz="4000" dirty="0" smtClean="0"/>
              <a:t>3 hundredths = ____________</a:t>
            </a:r>
          </a:p>
          <a:p>
            <a:pPr marL="285750" indent="-285750">
              <a:buFont typeface="Arial"/>
              <a:buChar char="•"/>
            </a:pPr>
            <a:r>
              <a:rPr lang="en-US" sz="4000" dirty="0" smtClean="0"/>
              <a:t>0.43</a:t>
            </a:r>
          </a:p>
        </p:txBody>
      </p:sp>
      <p:sp>
        <p:nvSpPr>
          <p:cNvPr id="3" name="Footer Placeholder 2"/>
          <p:cNvSpPr>
            <a:spLocks noGrp="1"/>
          </p:cNvSpPr>
          <p:nvPr>
            <p:ph type="ftr" sz="quarter" idx="11"/>
          </p:nvPr>
        </p:nvSpPr>
        <p:spPr>
          <a:xfrm>
            <a:off x="264458" y="6275668"/>
            <a:ext cx="555801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0969635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
                                        <p:tgtEl>
                                          <p:spTgt spid="8">
                                            <p:txEl>
                                              <p:pRg st="2" end="2"/>
                                            </p:txEl>
                                          </p:spTgt>
                                        </p:tgtEl>
                                      </p:cBhvr>
                                    </p:animEffect>
                                    <p:anim calcmode="lin" valueType="num">
                                      <p:cBhvr>
                                        <p:cTn id="8" dur="4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400" fill="hold"/>
                                        <p:tgtEl>
                                          <p:spTgt spid="8">
                                            <p:txEl>
                                              <p:pRg st="2" end="2"/>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472045334"/>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4000" dirty="0" smtClean="0"/>
              <a:t>Solve on your white board using your chart. </a:t>
            </a:r>
          </a:p>
          <a:p>
            <a:pPr marL="285750" indent="-285750">
              <a:buFont typeface="Arial"/>
              <a:buChar char="•"/>
            </a:pPr>
            <a:r>
              <a:rPr lang="en-US" sz="4000" dirty="0"/>
              <a:t>5</a:t>
            </a:r>
            <a:r>
              <a:rPr lang="en-US" sz="4000" dirty="0" smtClean="0"/>
              <a:t> hundredths = ____________</a:t>
            </a:r>
          </a:p>
          <a:p>
            <a:pPr marL="285750" indent="-285750">
              <a:buFont typeface="Arial"/>
              <a:buChar char="•"/>
            </a:pPr>
            <a:r>
              <a:rPr lang="en-US" sz="4000" dirty="0" smtClean="0"/>
              <a:t>0.05</a:t>
            </a:r>
          </a:p>
        </p:txBody>
      </p:sp>
      <p:sp>
        <p:nvSpPr>
          <p:cNvPr id="3" name="Footer Placeholder 2"/>
          <p:cNvSpPr>
            <a:spLocks noGrp="1"/>
          </p:cNvSpPr>
          <p:nvPr>
            <p:ph type="ftr" sz="quarter" idx="11"/>
          </p:nvPr>
        </p:nvSpPr>
        <p:spPr>
          <a:xfrm>
            <a:off x="264458" y="6275668"/>
            <a:ext cx="544385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7409718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
                                        <p:tgtEl>
                                          <p:spTgt spid="8">
                                            <p:txEl>
                                              <p:pRg st="2" end="2"/>
                                            </p:txEl>
                                          </p:spTgt>
                                        </p:tgtEl>
                                      </p:cBhvr>
                                    </p:animEffect>
                                    <p:anim calcmode="lin" valueType="num">
                                      <p:cBhvr>
                                        <p:cTn id="8" dur="4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400" fill="hold"/>
                                        <p:tgtEl>
                                          <p:spTgt spid="8">
                                            <p:txEl>
                                              <p:pRg st="2" end="2"/>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472560504"/>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4000" dirty="0" smtClean="0"/>
              <a:t>Solve on your white board using your chart. </a:t>
            </a:r>
          </a:p>
          <a:p>
            <a:pPr marL="285750" indent="-285750">
              <a:buFont typeface="Arial"/>
              <a:buChar char="•"/>
            </a:pPr>
            <a:r>
              <a:rPr lang="en-US" sz="4000" dirty="0" smtClean="0"/>
              <a:t>35 hundredths = ____________</a:t>
            </a:r>
          </a:p>
          <a:p>
            <a:pPr marL="285750" indent="-285750">
              <a:buFont typeface="Arial"/>
              <a:buChar char="•"/>
            </a:pPr>
            <a:r>
              <a:rPr lang="en-US" sz="4000" dirty="0" smtClean="0"/>
              <a:t>0.35</a:t>
            </a:r>
          </a:p>
        </p:txBody>
      </p:sp>
      <p:sp>
        <p:nvSpPr>
          <p:cNvPr id="3" name="Footer Placeholder 2"/>
          <p:cNvSpPr>
            <a:spLocks noGrp="1"/>
          </p:cNvSpPr>
          <p:nvPr>
            <p:ph type="ftr" sz="quarter" idx="11"/>
          </p:nvPr>
        </p:nvSpPr>
        <p:spPr>
          <a:xfrm>
            <a:off x="264458" y="6275668"/>
            <a:ext cx="5329686"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9818142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
                                        <p:tgtEl>
                                          <p:spTgt spid="8">
                                            <p:txEl>
                                              <p:pRg st="2" end="2"/>
                                            </p:txEl>
                                          </p:spTgt>
                                        </p:tgtEl>
                                      </p:cBhvr>
                                    </p:animEffect>
                                    <p:anim calcmode="lin" valueType="num">
                                      <p:cBhvr>
                                        <p:cTn id="8" dur="4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400" fill="hold"/>
                                        <p:tgtEl>
                                          <p:spTgt spid="8">
                                            <p:txEl>
                                              <p:pRg st="2" end="2"/>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720808838"/>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4000" dirty="0" smtClean="0"/>
              <a:t>Solve on your white board using your chart. </a:t>
            </a:r>
          </a:p>
          <a:p>
            <a:pPr marL="285750" indent="-285750">
              <a:buFont typeface="Arial"/>
              <a:buChar char="•"/>
            </a:pPr>
            <a:r>
              <a:rPr lang="en-US" sz="4000" dirty="0"/>
              <a:t>9</a:t>
            </a:r>
            <a:r>
              <a:rPr lang="en-US" sz="4000" dirty="0" smtClean="0"/>
              <a:t> ones 24 hundredths =_____</a:t>
            </a:r>
          </a:p>
          <a:p>
            <a:pPr marL="285750" indent="-285750">
              <a:buFont typeface="Arial"/>
              <a:buChar char="•"/>
            </a:pPr>
            <a:r>
              <a:rPr lang="en-US" sz="4000" dirty="0" smtClean="0"/>
              <a:t>9.24</a:t>
            </a:r>
          </a:p>
        </p:txBody>
      </p:sp>
      <p:sp>
        <p:nvSpPr>
          <p:cNvPr id="3" name="Footer Placeholder 2"/>
          <p:cNvSpPr>
            <a:spLocks noGrp="1"/>
          </p:cNvSpPr>
          <p:nvPr>
            <p:ph type="ftr" sz="quarter" idx="11"/>
          </p:nvPr>
        </p:nvSpPr>
        <p:spPr>
          <a:xfrm>
            <a:off x="264458" y="6275668"/>
            <a:ext cx="5486665"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820416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
                                        <p:tgtEl>
                                          <p:spTgt spid="8">
                                            <p:txEl>
                                              <p:pRg st="2" end="2"/>
                                            </p:txEl>
                                          </p:spTgt>
                                        </p:tgtEl>
                                      </p:cBhvr>
                                    </p:animEffect>
                                    <p:anim calcmode="lin" valueType="num">
                                      <p:cBhvr>
                                        <p:cTn id="8" dur="4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400" fill="hold"/>
                                        <p:tgtEl>
                                          <p:spTgt spid="8">
                                            <p:txEl>
                                              <p:pRg st="2" end="2"/>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8">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8">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4160128629"/>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2554545"/>
          </a:xfrm>
          <a:prstGeom prst="rect">
            <a:avLst/>
          </a:prstGeom>
          <a:noFill/>
        </p:spPr>
        <p:txBody>
          <a:bodyPr wrap="square" rtlCol="0">
            <a:spAutoFit/>
          </a:bodyPr>
          <a:lstStyle/>
          <a:p>
            <a:pPr marL="285750" indent="-285750">
              <a:buFont typeface="Arial"/>
              <a:buChar char="•"/>
            </a:pPr>
            <a:r>
              <a:rPr lang="en-US" sz="3200" dirty="0" smtClean="0"/>
              <a:t>Solve on your white board using your chart. </a:t>
            </a:r>
          </a:p>
          <a:p>
            <a:pPr marL="285750" indent="-285750">
              <a:buFont typeface="Arial"/>
              <a:buChar char="•"/>
            </a:pPr>
            <a:r>
              <a:rPr lang="en-US" sz="3200" dirty="0" smtClean="0"/>
              <a:t>6 tens 2 ones 4 hundredths =________</a:t>
            </a:r>
          </a:p>
          <a:p>
            <a:pPr marL="285750" indent="-285750">
              <a:buFont typeface="Arial"/>
              <a:buChar char="•"/>
            </a:pPr>
            <a:r>
              <a:rPr lang="en-US" sz="3200" dirty="0" smtClean="0"/>
              <a:t>62.04</a:t>
            </a:r>
          </a:p>
        </p:txBody>
      </p:sp>
      <p:sp>
        <p:nvSpPr>
          <p:cNvPr id="3" name="Footer Placeholder 2"/>
          <p:cNvSpPr>
            <a:spLocks noGrp="1"/>
          </p:cNvSpPr>
          <p:nvPr>
            <p:ph type="ftr" sz="quarter" idx="11"/>
          </p:nvPr>
        </p:nvSpPr>
        <p:spPr>
          <a:xfrm>
            <a:off x="264458" y="6275668"/>
            <a:ext cx="564364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19913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0"/>
                                        <p:tgtEl>
                                          <p:spTgt spid="8">
                                            <p:txEl>
                                              <p:pRg st="2" end="2"/>
                                            </p:txEl>
                                          </p:spTgt>
                                        </p:tgtEl>
                                      </p:cBhvr>
                                    </p:animEffect>
                                    <p:anim calcmode="lin" valueType="num">
                                      <p:cBhvr>
                                        <p:cTn id="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Problem</a:t>
            </a:r>
            <a:endParaRPr lang="en-US" dirty="0"/>
          </a:p>
        </p:txBody>
      </p:sp>
      <p:sp>
        <p:nvSpPr>
          <p:cNvPr id="3" name="Content Placeholder 2"/>
          <p:cNvSpPr>
            <a:spLocks noGrp="1"/>
          </p:cNvSpPr>
          <p:nvPr>
            <p:ph idx="1"/>
          </p:nvPr>
        </p:nvSpPr>
        <p:spPr/>
        <p:txBody>
          <a:bodyPr>
            <a:normAutofit fontScale="92500"/>
          </a:bodyPr>
          <a:lstStyle/>
          <a:p>
            <a:r>
              <a:rPr lang="en-US" sz="3600" dirty="0"/>
              <a:t>Farmer Jim keeps 12 hens in every coop.  If Farmer Jim has 20 coops, how many hens does he have in all?  If every hen lays 9 eggs on Monday, how many eggs will Farmer Jim collect on Monday?  Explain your reasoning using words, numbers, or pictures.</a:t>
            </a:r>
          </a:p>
          <a:p>
            <a:endParaRPr lang="en-US" dirty="0"/>
          </a:p>
        </p:txBody>
      </p:sp>
      <p:sp>
        <p:nvSpPr>
          <p:cNvPr id="5" name="Footer Placeholder 4"/>
          <p:cNvSpPr>
            <a:spLocks noGrp="1"/>
          </p:cNvSpPr>
          <p:nvPr>
            <p:ph type="ftr" sz="quarter" idx="11"/>
          </p:nvPr>
        </p:nvSpPr>
        <p:spPr>
          <a:xfrm>
            <a:off x="264458" y="6275668"/>
            <a:ext cx="5472394"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84885154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Ready to Learn!</a:t>
            </a:r>
            <a:endParaRPr lang="en-US" dirty="0"/>
          </a:p>
        </p:txBody>
      </p:sp>
      <p:sp>
        <p:nvSpPr>
          <p:cNvPr id="3" name="Content Placeholder 2"/>
          <p:cNvSpPr>
            <a:spLocks noGrp="1"/>
          </p:cNvSpPr>
          <p:nvPr>
            <p:ph idx="1"/>
          </p:nvPr>
        </p:nvSpPr>
        <p:spPr/>
        <p:txBody>
          <a:bodyPr/>
          <a:lstStyle/>
          <a:p>
            <a:r>
              <a:rPr lang="en-US" dirty="0" smtClean="0"/>
              <a:t>Each of you will be given a place value chart and we will now do some problems together to better understand place value! </a:t>
            </a:r>
            <a:endParaRPr lang="en-US" dirty="0"/>
          </a:p>
        </p:txBody>
      </p:sp>
      <p:sp>
        <p:nvSpPr>
          <p:cNvPr id="5" name="Footer Placeholder 4"/>
          <p:cNvSpPr>
            <a:spLocks noGrp="1"/>
          </p:cNvSpPr>
          <p:nvPr>
            <p:ph type="ftr" sz="quarter" idx="11"/>
          </p:nvPr>
        </p:nvSpPr>
        <p:spPr>
          <a:xfrm>
            <a:off x="264458" y="6275668"/>
            <a:ext cx="545812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7058296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 Now</a:t>
            </a:r>
            <a:endParaRPr lang="en-US" dirty="0"/>
          </a:p>
        </p:txBody>
      </p:sp>
      <p:sp>
        <p:nvSpPr>
          <p:cNvPr id="3" name="Content Placeholder 2"/>
          <p:cNvSpPr>
            <a:spLocks noGrp="1"/>
          </p:cNvSpPr>
          <p:nvPr>
            <p:ph idx="1"/>
          </p:nvPr>
        </p:nvSpPr>
        <p:spPr/>
        <p:txBody>
          <a:bodyPr/>
          <a:lstStyle/>
          <a:p>
            <a:pPr marL="0" indent="0">
              <a:buNone/>
            </a:pPr>
            <a:r>
              <a:rPr lang="en-US" dirty="0" smtClean="0"/>
              <a:t>Jay has 56 soccer balls.  He gave away 25 of the soccer balls to Ashley. How many soccer balls does he have left?</a:t>
            </a:r>
          </a:p>
          <a:p>
            <a:endParaRPr lang="en-US" dirty="0" smtClean="0"/>
          </a:p>
        </p:txBody>
      </p:sp>
      <p:sp>
        <p:nvSpPr>
          <p:cNvPr id="5" name="Footer Placeholder 4"/>
          <p:cNvSpPr>
            <a:spLocks noGrp="1"/>
          </p:cNvSpPr>
          <p:nvPr>
            <p:ph type="ftr" sz="quarter" idx="11"/>
          </p:nvPr>
        </p:nvSpPr>
        <p:spPr>
          <a:xfrm>
            <a:off x="264458" y="6275668"/>
            <a:ext cx="527260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56022678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0.4 </a:t>
            </a:r>
            <a:r>
              <a:rPr lang="en-US" i="1" dirty="0"/>
              <a:t>×</a:t>
            </a:r>
            <a:r>
              <a:rPr lang="en-US" dirty="0"/>
              <a:t> 10 </a:t>
            </a:r>
          </a:p>
        </p:txBody>
      </p:sp>
      <p:sp>
        <p:nvSpPr>
          <p:cNvPr id="3" name="Content Placeholder 2"/>
          <p:cNvSpPr>
            <a:spLocks noGrp="1"/>
          </p:cNvSpPr>
          <p:nvPr>
            <p:ph idx="1"/>
          </p:nvPr>
        </p:nvSpPr>
        <p:spPr/>
        <p:txBody>
          <a:bodyPr>
            <a:normAutofit fontScale="92500" lnSpcReduction="10000"/>
          </a:bodyPr>
          <a:lstStyle/>
          <a:p>
            <a:pPr>
              <a:lnSpc>
                <a:spcPct val="120000"/>
              </a:lnSpc>
              <a:spcBef>
                <a:spcPts val="0"/>
              </a:spcBef>
            </a:pPr>
            <a:r>
              <a:rPr lang="en-US" dirty="0" smtClean="0"/>
              <a:t>Use </a:t>
            </a:r>
            <a:r>
              <a:rPr lang="en-US" dirty="0"/>
              <a:t>digits to represent 4 tenths at the top of your place value chart. </a:t>
            </a:r>
            <a:endParaRPr lang="en-US" dirty="0" smtClean="0"/>
          </a:p>
          <a:p>
            <a:pPr>
              <a:lnSpc>
                <a:spcPct val="120000"/>
              </a:lnSpc>
              <a:spcBef>
                <a:spcPts val="0"/>
              </a:spcBef>
            </a:pPr>
            <a:r>
              <a:rPr lang="en-US" dirty="0" smtClean="0"/>
              <a:t>4 </a:t>
            </a:r>
            <a:r>
              <a:rPr lang="en-US" dirty="0"/>
              <a:t>tenths × 10 = 40 tenths, which is the same as 4 wholes.  </a:t>
            </a:r>
            <a:r>
              <a:rPr lang="en-US" dirty="0">
                <a:sym typeface="Wingdings"/>
              </a:rPr>
              <a:t></a:t>
            </a:r>
            <a:r>
              <a:rPr lang="en-US" dirty="0"/>
              <a:t> 4 ones is 10 times as large as 4 tenths. </a:t>
            </a:r>
            <a:endParaRPr lang="en-US" dirty="0" smtClean="0"/>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left, write × 10 near the arrow.) </a:t>
            </a:r>
            <a:endParaRPr lang="en-US" dirty="0" smtClean="0"/>
          </a:p>
          <a:p>
            <a:pPr>
              <a:lnSpc>
                <a:spcPct val="120000"/>
              </a:lnSpc>
              <a:spcBef>
                <a:spcPts val="0"/>
              </a:spcBef>
            </a:pPr>
            <a:r>
              <a:rPr lang="en-US" dirty="0" smtClean="0"/>
              <a:t>Why </a:t>
            </a:r>
            <a:r>
              <a:rPr lang="en-US" dirty="0"/>
              <a:t>does the digit move one place to the left? </a:t>
            </a:r>
            <a:endParaRPr lang="en-US" dirty="0" smtClean="0"/>
          </a:p>
          <a:p>
            <a:pPr>
              <a:lnSpc>
                <a:spcPct val="120000"/>
              </a:lnSpc>
              <a:spcBef>
                <a:spcPts val="0"/>
              </a:spcBef>
            </a:pPr>
            <a:r>
              <a:rPr lang="en-US" dirty="0" smtClean="0"/>
              <a:t>Because </a:t>
            </a:r>
            <a:r>
              <a:rPr lang="en-US" dirty="0"/>
              <a:t>it is 10 times as large, it has to be bundled for the next larger unit. </a:t>
            </a:r>
          </a:p>
          <a:p>
            <a:endParaRPr lang="en-US" dirty="0"/>
          </a:p>
        </p:txBody>
      </p:sp>
      <p:sp>
        <p:nvSpPr>
          <p:cNvPr id="4" name="TextBox 3"/>
          <p:cNvSpPr txBox="1"/>
          <p:nvPr/>
        </p:nvSpPr>
        <p:spPr>
          <a:xfrm>
            <a:off x="7460710" y="396894"/>
            <a:ext cx="605755" cy="369332"/>
          </a:xfrm>
          <a:prstGeom prst="rect">
            <a:avLst/>
          </a:prstGeom>
          <a:noFill/>
        </p:spPr>
        <p:txBody>
          <a:bodyPr wrap="none" rtlCol="0">
            <a:spAutoFit/>
          </a:bodyPr>
          <a:lstStyle/>
          <a:p>
            <a:r>
              <a:rPr lang="en-US" dirty="0" smtClean="0"/>
              <a:t>I do </a:t>
            </a:r>
            <a:endParaRPr lang="en-US" dirty="0"/>
          </a:p>
        </p:txBody>
      </p:sp>
      <p:sp>
        <p:nvSpPr>
          <p:cNvPr id="6" name="Footer Placeholder 5"/>
          <p:cNvSpPr>
            <a:spLocks noGrp="1"/>
          </p:cNvSpPr>
          <p:nvPr>
            <p:ph type="ftr" sz="quarter" idx="11"/>
          </p:nvPr>
        </p:nvSpPr>
        <p:spPr>
          <a:xfrm>
            <a:off x="264458" y="6275668"/>
            <a:ext cx="538676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235348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0.04 </a:t>
            </a:r>
            <a:r>
              <a:rPr lang="en-US" i="1" dirty="0"/>
              <a:t>×</a:t>
            </a:r>
            <a:r>
              <a:rPr lang="en-US" dirty="0"/>
              <a:t> 10 </a:t>
            </a:r>
          </a:p>
        </p:txBody>
      </p:sp>
      <p:sp>
        <p:nvSpPr>
          <p:cNvPr id="3" name="Content Placeholder 2"/>
          <p:cNvSpPr>
            <a:spLocks noGrp="1"/>
          </p:cNvSpPr>
          <p:nvPr>
            <p:ph idx="1"/>
          </p:nvPr>
        </p:nvSpPr>
        <p:spPr/>
        <p:txBody>
          <a:bodyPr>
            <a:normAutofit fontScale="92500" lnSpcReduction="20000"/>
          </a:bodyPr>
          <a:lstStyle/>
          <a:p>
            <a:pPr>
              <a:lnSpc>
                <a:spcPct val="120000"/>
              </a:lnSpc>
              <a:spcBef>
                <a:spcPts val="0"/>
              </a:spcBef>
            </a:pPr>
            <a:r>
              <a:rPr lang="en-US" dirty="0" smtClean="0"/>
              <a:t>Use </a:t>
            </a:r>
            <a:r>
              <a:rPr lang="en-US" dirty="0"/>
              <a:t>digits to represent 4 </a:t>
            </a:r>
            <a:r>
              <a:rPr lang="en-US" dirty="0" smtClean="0"/>
              <a:t>hundredths </a:t>
            </a:r>
            <a:r>
              <a:rPr lang="en-US" dirty="0"/>
              <a:t>at the top of your place value chart. </a:t>
            </a:r>
            <a:endParaRPr lang="en-US" dirty="0" smtClean="0"/>
          </a:p>
          <a:p>
            <a:pPr>
              <a:lnSpc>
                <a:spcPct val="120000"/>
              </a:lnSpc>
              <a:spcBef>
                <a:spcPts val="0"/>
              </a:spcBef>
            </a:pPr>
            <a:r>
              <a:rPr lang="en-US" dirty="0" smtClean="0"/>
              <a:t>4 hundredths </a:t>
            </a:r>
            <a:r>
              <a:rPr lang="en-US" dirty="0"/>
              <a:t>× 10 = 40 </a:t>
            </a:r>
            <a:r>
              <a:rPr lang="en-US" dirty="0" smtClean="0"/>
              <a:t>hundredths, </a:t>
            </a:r>
            <a:r>
              <a:rPr lang="en-US" dirty="0"/>
              <a:t>which is the same as 4 </a:t>
            </a:r>
            <a:r>
              <a:rPr lang="en-US" dirty="0" smtClean="0"/>
              <a:t>tenths.  </a:t>
            </a:r>
            <a:r>
              <a:rPr lang="en-US" dirty="0">
                <a:sym typeface="Wingdings"/>
              </a:rPr>
              <a:t></a:t>
            </a:r>
            <a:r>
              <a:rPr lang="en-US" dirty="0"/>
              <a:t> 4 </a:t>
            </a:r>
            <a:r>
              <a:rPr lang="en-US" dirty="0" smtClean="0"/>
              <a:t>tenths </a:t>
            </a:r>
            <a:r>
              <a:rPr lang="en-US" dirty="0"/>
              <a:t>is 10 times as large as 4 </a:t>
            </a:r>
            <a:r>
              <a:rPr lang="en-US" dirty="0" smtClean="0"/>
              <a:t>hundredths. </a:t>
            </a:r>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left, write × 10 near the arrow.) </a:t>
            </a:r>
            <a:endParaRPr lang="en-US" dirty="0" smtClean="0"/>
          </a:p>
          <a:p>
            <a:pPr>
              <a:lnSpc>
                <a:spcPct val="120000"/>
              </a:lnSpc>
              <a:spcBef>
                <a:spcPts val="0"/>
              </a:spcBef>
            </a:pPr>
            <a:r>
              <a:rPr lang="en-US" dirty="0" smtClean="0"/>
              <a:t>Why </a:t>
            </a:r>
            <a:r>
              <a:rPr lang="en-US" dirty="0"/>
              <a:t>does the digit move one place to the left? </a:t>
            </a:r>
            <a:endParaRPr lang="en-US" dirty="0" smtClean="0"/>
          </a:p>
          <a:p>
            <a:pPr>
              <a:lnSpc>
                <a:spcPct val="120000"/>
              </a:lnSpc>
              <a:spcBef>
                <a:spcPts val="0"/>
              </a:spcBef>
            </a:pPr>
            <a:r>
              <a:rPr lang="en-US" dirty="0" smtClean="0"/>
              <a:t>Because </a:t>
            </a:r>
            <a:r>
              <a:rPr lang="en-US" dirty="0"/>
              <a:t>it is 10 times as large, it has to be bundled for the next larger unit. </a:t>
            </a:r>
          </a:p>
          <a:p>
            <a:endParaRPr lang="en-US" dirty="0"/>
          </a:p>
        </p:txBody>
      </p:sp>
      <p:sp>
        <p:nvSpPr>
          <p:cNvPr id="4" name="TextBox 3"/>
          <p:cNvSpPr txBox="1"/>
          <p:nvPr/>
        </p:nvSpPr>
        <p:spPr>
          <a:xfrm>
            <a:off x="7936926" y="280310"/>
            <a:ext cx="853381" cy="369332"/>
          </a:xfrm>
          <a:prstGeom prst="rect">
            <a:avLst/>
          </a:prstGeom>
          <a:noFill/>
        </p:spPr>
        <p:txBody>
          <a:bodyPr wrap="none" rtlCol="0">
            <a:spAutoFit/>
          </a:bodyPr>
          <a:lstStyle/>
          <a:p>
            <a:r>
              <a:rPr lang="en-US" dirty="0" smtClean="0"/>
              <a:t>We do </a:t>
            </a:r>
            <a:endParaRPr lang="en-US" dirty="0"/>
          </a:p>
        </p:txBody>
      </p:sp>
      <p:sp>
        <p:nvSpPr>
          <p:cNvPr id="6" name="Footer Placeholder 5"/>
          <p:cNvSpPr>
            <a:spLocks noGrp="1"/>
          </p:cNvSpPr>
          <p:nvPr>
            <p:ph type="ftr" sz="quarter" idx="11"/>
          </p:nvPr>
        </p:nvSpPr>
        <p:spPr>
          <a:xfrm>
            <a:off x="264458" y="6275668"/>
            <a:ext cx="537249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1118780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0.004 </a:t>
            </a:r>
            <a:r>
              <a:rPr lang="en-US" i="1" dirty="0"/>
              <a:t>×</a:t>
            </a:r>
            <a:r>
              <a:rPr lang="en-US" dirty="0"/>
              <a:t> 10 </a:t>
            </a:r>
          </a:p>
        </p:txBody>
      </p:sp>
      <p:sp>
        <p:nvSpPr>
          <p:cNvPr id="3" name="Content Placeholder 2"/>
          <p:cNvSpPr>
            <a:spLocks noGrp="1"/>
          </p:cNvSpPr>
          <p:nvPr>
            <p:ph idx="1"/>
          </p:nvPr>
        </p:nvSpPr>
        <p:spPr/>
        <p:txBody>
          <a:bodyPr>
            <a:normAutofit fontScale="77500" lnSpcReduction="20000"/>
          </a:bodyPr>
          <a:lstStyle/>
          <a:p>
            <a:pPr>
              <a:lnSpc>
                <a:spcPct val="120000"/>
              </a:lnSpc>
              <a:spcBef>
                <a:spcPts val="0"/>
              </a:spcBef>
            </a:pPr>
            <a:r>
              <a:rPr lang="en-US" dirty="0" smtClean="0"/>
              <a:t>Use </a:t>
            </a:r>
            <a:r>
              <a:rPr lang="en-US" dirty="0"/>
              <a:t>digits to represent 4 </a:t>
            </a:r>
            <a:r>
              <a:rPr lang="en-US" dirty="0" smtClean="0"/>
              <a:t>thousandths at </a:t>
            </a:r>
            <a:r>
              <a:rPr lang="en-US" dirty="0"/>
              <a:t>the top of your place value chart. </a:t>
            </a:r>
            <a:endParaRPr lang="en-US" dirty="0" smtClean="0"/>
          </a:p>
          <a:p>
            <a:pPr>
              <a:lnSpc>
                <a:spcPct val="120000"/>
              </a:lnSpc>
              <a:spcBef>
                <a:spcPts val="0"/>
              </a:spcBef>
            </a:pPr>
            <a:r>
              <a:rPr lang="en-US" dirty="0" smtClean="0"/>
              <a:t>Work </a:t>
            </a:r>
            <a:r>
              <a:rPr lang="en-US" dirty="0"/>
              <a:t>with your partner to find the value of 10 times </a:t>
            </a:r>
            <a:r>
              <a:rPr lang="en-US" dirty="0" smtClean="0"/>
              <a:t>0.004</a:t>
            </a:r>
            <a:r>
              <a:rPr lang="en-US" dirty="0"/>
              <a:t>.  Show your result at the bottom of your place value chart. </a:t>
            </a:r>
            <a:endParaRPr lang="en-US" dirty="0" smtClean="0"/>
          </a:p>
          <a:p>
            <a:pPr>
              <a:lnSpc>
                <a:spcPct val="120000"/>
              </a:lnSpc>
              <a:spcBef>
                <a:spcPts val="0"/>
              </a:spcBef>
            </a:pPr>
            <a:r>
              <a:rPr lang="en-US" dirty="0" smtClean="0"/>
              <a:t>4 thousandths </a:t>
            </a:r>
            <a:r>
              <a:rPr lang="en-US" dirty="0"/>
              <a:t>× 10 = 40 </a:t>
            </a:r>
            <a:r>
              <a:rPr lang="en-US" dirty="0" smtClean="0"/>
              <a:t>thousandths, </a:t>
            </a:r>
            <a:r>
              <a:rPr lang="en-US" dirty="0"/>
              <a:t>which is the same as </a:t>
            </a:r>
            <a:r>
              <a:rPr lang="en-US" dirty="0" smtClean="0"/>
              <a:t>4 hundredths.  </a:t>
            </a:r>
            <a:r>
              <a:rPr lang="en-US" dirty="0">
                <a:sym typeface="Wingdings"/>
              </a:rPr>
              <a:t></a:t>
            </a:r>
            <a:r>
              <a:rPr lang="en-US" dirty="0"/>
              <a:t> 4 </a:t>
            </a:r>
            <a:r>
              <a:rPr lang="en-US" dirty="0" smtClean="0"/>
              <a:t>hundredths is </a:t>
            </a:r>
            <a:r>
              <a:rPr lang="en-US" dirty="0"/>
              <a:t>10 times as large as </a:t>
            </a:r>
            <a:r>
              <a:rPr lang="en-US" dirty="0" smtClean="0"/>
              <a:t>4 thousandths. </a:t>
            </a:r>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left, write × 10 near the arrow.) </a:t>
            </a:r>
            <a:endParaRPr lang="en-US" dirty="0" smtClean="0"/>
          </a:p>
          <a:p>
            <a:pPr>
              <a:lnSpc>
                <a:spcPct val="120000"/>
              </a:lnSpc>
              <a:spcBef>
                <a:spcPts val="0"/>
              </a:spcBef>
            </a:pPr>
            <a:r>
              <a:rPr lang="en-US" dirty="0" smtClean="0"/>
              <a:t>Why </a:t>
            </a:r>
            <a:r>
              <a:rPr lang="en-US" dirty="0"/>
              <a:t>does the digit move one place to the left? </a:t>
            </a:r>
            <a:endParaRPr lang="en-US" dirty="0" smtClean="0"/>
          </a:p>
          <a:p>
            <a:pPr>
              <a:lnSpc>
                <a:spcPct val="120000"/>
              </a:lnSpc>
              <a:spcBef>
                <a:spcPts val="0"/>
              </a:spcBef>
            </a:pPr>
            <a:r>
              <a:rPr lang="en-US" dirty="0" smtClean="0"/>
              <a:t>Because </a:t>
            </a:r>
            <a:r>
              <a:rPr lang="en-US" dirty="0"/>
              <a:t>it is 10 times as large, it has to be bundled for the next larger unit. </a:t>
            </a:r>
          </a:p>
          <a:p>
            <a:endParaRPr lang="en-US" dirty="0"/>
          </a:p>
        </p:txBody>
      </p:sp>
      <p:sp>
        <p:nvSpPr>
          <p:cNvPr id="4" name="TextBox 3"/>
          <p:cNvSpPr txBox="1"/>
          <p:nvPr/>
        </p:nvSpPr>
        <p:spPr>
          <a:xfrm>
            <a:off x="6799299" y="172539"/>
            <a:ext cx="2121093" cy="369332"/>
          </a:xfrm>
          <a:prstGeom prst="rect">
            <a:avLst/>
          </a:prstGeom>
          <a:noFill/>
        </p:spPr>
        <p:txBody>
          <a:bodyPr wrap="none" rtlCol="0">
            <a:spAutoFit/>
          </a:bodyPr>
          <a:lstStyle/>
          <a:p>
            <a:r>
              <a:rPr lang="en-US" dirty="0" smtClean="0"/>
              <a:t>You do it together</a:t>
            </a:r>
            <a:endParaRPr lang="en-US" dirty="0"/>
          </a:p>
        </p:txBody>
      </p:sp>
      <p:sp>
        <p:nvSpPr>
          <p:cNvPr id="6" name="Footer Placeholder 5"/>
          <p:cNvSpPr>
            <a:spLocks noGrp="1"/>
          </p:cNvSpPr>
          <p:nvPr>
            <p:ph type="ftr" sz="quarter" idx="11"/>
          </p:nvPr>
        </p:nvSpPr>
        <p:spPr>
          <a:xfrm>
            <a:off x="264458" y="6275668"/>
            <a:ext cx="5358228"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6361913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10 </a:t>
            </a:r>
          </a:p>
        </p:txBody>
      </p:sp>
      <p:sp>
        <p:nvSpPr>
          <p:cNvPr id="3" name="Content Placeholder 2"/>
          <p:cNvSpPr>
            <a:spLocks noGrp="1"/>
          </p:cNvSpPr>
          <p:nvPr>
            <p:ph idx="1"/>
          </p:nvPr>
        </p:nvSpPr>
        <p:spPr/>
        <p:txBody>
          <a:bodyPr>
            <a:normAutofit fontScale="92500" lnSpcReduction="10000"/>
          </a:bodyPr>
          <a:lstStyle/>
          <a:p>
            <a:pPr>
              <a:lnSpc>
                <a:spcPct val="120000"/>
              </a:lnSpc>
              <a:spcBef>
                <a:spcPts val="0"/>
              </a:spcBef>
            </a:pPr>
            <a:r>
              <a:rPr lang="en-US" dirty="0"/>
              <a:t>Use digits to represent 6</a:t>
            </a:r>
            <a:r>
              <a:rPr lang="en-US" dirty="0" smtClean="0"/>
              <a:t> </a:t>
            </a:r>
            <a:r>
              <a:rPr lang="en-US" dirty="0"/>
              <a:t>at the top of your place value chart. </a:t>
            </a:r>
          </a:p>
          <a:p>
            <a:pPr>
              <a:lnSpc>
                <a:spcPct val="120000"/>
              </a:lnSpc>
              <a:spcBef>
                <a:spcPts val="0"/>
              </a:spcBef>
            </a:pPr>
            <a:r>
              <a:rPr lang="en-US" dirty="0"/>
              <a:t>6</a:t>
            </a:r>
            <a:r>
              <a:rPr lang="en-US" dirty="0" smtClean="0"/>
              <a:t> ones ÷ </a:t>
            </a:r>
            <a:r>
              <a:rPr lang="en-US" dirty="0"/>
              <a:t>10 = </a:t>
            </a:r>
            <a:r>
              <a:rPr lang="en-US" dirty="0" smtClean="0"/>
              <a:t>0.6 ones, </a:t>
            </a:r>
            <a:r>
              <a:rPr lang="en-US" dirty="0"/>
              <a:t>which is the same as </a:t>
            </a:r>
            <a:r>
              <a:rPr lang="en-US" dirty="0" smtClean="0"/>
              <a:t>6 tenths</a:t>
            </a:r>
            <a:r>
              <a:rPr lang="en-US" dirty="0"/>
              <a:t>.  </a:t>
            </a:r>
            <a:r>
              <a:rPr lang="en-US" dirty="0">
                <a:sym typeface="Wingdings"/>
              </a:rPr>
              <a:t></a:t>
            </a:r>
            <a:r>
              <a:rPr lang="en-US" dirty="0"/>
              <a:t> </a:t>
            </a:r>
            <a:r>
              <a:rPr lang="en-US" dirty="0" smtClean="0"/>
              <a:t>6 tenths is 10 times smaller </a:t>
            </a:r>
            <a:r>
              <a:rPr lang="en-US" dirty="0"/>
              <a:t>as </a:t>
            </a:r>
            <a:r>
              <a:rPr lang="en-US" dirty="0" smtClean="0"/>
              <a:t>6. </a:t>
            </a:r>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a:t>
            </a:r>
            <a:r>
              <a:rPr lang="en-US" dirty="0" smtClean="0"/>
              <a:t>right, </a:t>
            </a:r>
            <a:r>
              <a:rPr lang="en-US" dirty="0"/>
              <a:t>write ÷ 10 </a:t>
            </a:r>
            <a:r>
              <a:rPr lang="en-US" dirty="0" smtClean="0"/>
              <a:t> </a:t>
            </a:r>
            <a:r>
              <a:rPr lang="en-US" dirty="0"/>
              <a:t>near the arrow.) </a:t>
            </a:r>
            <a:endParaRPr lang="en-US" dirty="0" smtClean="0"/>
          </a:p>
          <a:p>
            <a:pPr>
              <a:lnSpc>
                <a:spcPct val="120000"/>
              </a:lnSpc>
              <a:spcBef>
                <a:spcPts val="0"/>
              </a:spcBef>
            </a:pPr>
            <a:r>
              <a:rPr lang="en-US" dirty="0" smtClean="0"/>
              <a:t>Why </a:t>
            </a:r>
            <a:r>
              <a:rPr lang="en-US" dirty="0"/>
              <a:t>does the digit move one place to the </a:t>
            </a:r>
            <a:r>
              <a:rPr lang="en-US" dirty="0" smtClean="0"/>
              <a:t>right? </a:t>
            </a:r>
          </a:p>
          <a:p>
            <a:pPr>
              <a:lnSpc>
                <a:spcPct val="120000"/>
              </a:lnSpc>
              <a:spcBef>
                <a:spcPts val="0"/>
              </a:spcBef>
            </a:pPr>
            <a:r>
              <a:rPr lang="en-US" dirty="0" smtClean="0"/>
              <a:t>Because </a:t>
            </a:r>
            <a:r>
              <a:rPr lang="en-US" dirty="0"/>
              <a:t>it is 10 times </a:t>
            </a:r>
            <a:r>
              <a:rPr lang="en-US" dirty="0" smtClean="0"/>
              <a:t>smaller, </a:t>
            </a:r>
            <a:r>
              <a:rPr lang="en-US" dirty="0"/>
              <a:t>it has to be bundled for the next </a:t>
            </a:r>
            <a:r>
              <a:rPr lang="en-US" dirty="0" smtClean="0"/>
              <a:t>smaller </a:t>
            </a:r>
            <a:r>
              <a:rPr lang="en-US" dirty="0"/>
              <a:t>unit. </a:t>
            </a:r>
          </a:p>
          <a:p>
            <a:endParaRPr lang="en-US" dirty="0"/>
          </a:p>
        </p:txBody>
      </p:sp>
      <p:sp>
        <p:nvSpPr>
          <p:cNvPr id="4" name="TextBox 3"/>
          <p:cNvSpPr txBox="1"/>
          <p:nvPr/>
        </p:nvSpPr>
        <p:spPr>
          <a:xfrm>
            <a:off x="7959340" y="225458"/>
            <a:ext cx="605755" cy="369332"/>
          </a:xfrm>
          <a:prstGeom prst="rect">
            <a:avLst/>
          </a:prstGeom>
          <a:noFill/>
        </p:spPr>
        <p:txBody>
          <a:bodyPr wrap="none" rtlCol="0">
            <a:spAutoFit/>
          </a:bodyPr>
          <a:lstStyle/>
          <a:p>
            <a:r>
              <a:rPr lang="en-US" dirty="0" smtClean="0"/>
              <a:t>I do </a:t>
            </a:r>
            <a:endParaRPr lang="en-US" dirty="0"/>
          </a:p>
        </p:txBody>
      </p:sp>
      <p:sp>
        <p:nvSpPr>
          <p:cNvPr id="6" name="Footer Placeholder 5"/>
          <p:cNvSpPr>
            <a:spLocks noGrp="1"/>
          </p:cNvSpPr>
          <p:nvPr>
            <p:ph type="ftr" sz="quarter" idx="11"/>
          </p:nvPr>
        </p:nvSpPr>
        <p:spPr>
          <a:xfrm>
            <a:off x="264458" y="6275668"/>
            <a:ext cx="5244062"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8036791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a:t>
            </a:r>
            <a:r>
              <a:rPr lang="en-US" dirty="0" smtClean="0"/>
              <a:t>100 </a:t>
            </a:r>
            <a:endParaRPr lang="en-US" dirty="0"/>
          </a:p>
        </p:txBody>
      </p:sp>
      <p:sp>
        <p:nvSpPr>
          <p:cNvPr id="3" name="Content Placeholder 2"/>
          <p:cNvSpPr>
            <a:spLocks noGrp="1"/>
          </p:cNvSpPr>
          <p:nvPr>
            <p:ph idx="1"/>
          </p:nvPr>
        </p:nvSpPr>
        <p:spPr/>
        <p:txBody>
          <a:bodyPr>
            <a:normAutofit fontScale="92500" lnSpcReduction="10000"/>
          </a:bodyPr>
          <a:lstStyle/>
          <a:p>
            <a:pPr>
              <a:lnSpc>
                <a:spcPct val="120000"/>
              </a:lnSpc>
              <a:spcBef>
                <a:spcPts val="0"/>
              </a:spcBef>
            </a:pPr>
            <a:r>
              <a:rPr lang="en-US" dirty="0"/>
              <a:t>Use digits to represent 6</a:t>
            </a:r>
            <a:r>
              <a:rPr lang="en-US" dirty="0" smtClean="0"/>
              <a:t> </a:t>
            </a:r>
            <a:r>
              <a:rPr lang="en-US" dirty="0"/>
              <a:t>at the top of your place value chart. </a:t>
            </a:r>
          </a:p>
          <a:p>
            <a:pPr>
              <a:lnSpc>
                <a:spcPct val="120000"/>
              </a:lnSpc>
              <a:spcBef>
                <a:spcPts val="0"/>
              </a:spcBef>
            </a:pPr>
            <a:r>
              <a:rPr lang="en-US" dirty="0"/>
              <a:t>6</a:t>
            </a:r>
            <a:r>
              <a:rPr lang="en-US" dirty="0" smtClean="0"/>
              <a:t> ones ÷ 100 </a:t>
            </a:r>
            <a:r>
              <a:rPr lang="en-US" dirty="0"/>
              <a:t>= </a:t>
            </a:r>
            <a:r>
              <a:rPr lang="en-US" dirty="0" smtClean="0"/>
              <a:t>0.06 ones, </a:t>
            </a:r>
            <a:r>
              <a:rPr lang="en-US" dirty="0"/>
              <a:t>which is the same as </a:t>
            </a:r>
            <a:r>
              <a:rPr lang="en-US" dirty="0" smtClean="0"/>
              <a:t>6 hundredths.  </a:t>
            </a:r>
            <a:r>
              <a:rPr lang="en-US" dirty="0">
                <a:sym typeface="Wingdings"/>
              </a:rPr>
              <a:t></a:t>
            </a:r>
            <a:r>
              <a:rPr lang="en-US" dirty="0"/>
              <a:t> </a:t>
            </a:r>
            <a:r>
              <a:rPr lang="en-US" dirty="0" smtClean="0"/>
              <a:t>6 hundredths is 100 times smaller </a:t>
            </a:r>
            <a:r>
              <a:rPr lang="en-US" dirty="0"/>
              <a:t>as </a:t>
            </a:r>
            <a:r>
              <a:rPr lang="en-US" dirty="0" smtClean="0"/>
              <a:t>6. </a:t>
            </a:r>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a:t>
            </a:r>
            <a:r>
              <a:rPr lang="en-US" dirty="0" smtClean="0"/>
              <a:t>right, </a:t>
            </a:r>
            <a:r>
              <a:rPr lang="en-US" dirty="0"/>
              <a:t>write ÷ 10 </a:t>
            </a:r>
            <a:r>
              <a:rPr lang="en-US" dirty="0" smtClean="0"/>
              <a:t> </a:t>
            </a:r>
            <a:r>
              <a:rPr lang="en-US" dirty="0"/>
              <a:t>near the arrow.) </a:t>
            </a:r>
            <a:endParaRPr lang="en-US" dirty="0" smtClean="0"/>
          </a:p>
          <a:p>
            <a:pPr>
              <a:lnSpc>
                <a:spcPct val="120000"/>
              </a:lnSpc>
              <a:spcBef>
                <a:spcPts val="0"/>
              </a:spcBef>
            </a:pPr>
            <a:r>
              <a:rPr lang="en-US" dirty="0" smtClean="0"/>
              <a:t>Why </a:t>
            </a:r>
            <a:r>
              <a:rPr lang="en-US" dirty="0"/>
              <a:t>does the digit move </a:t>
            </a:r>
            <a:r>
              <a:rPr lang="en-US" b="1" dirty="0" smtClean="0"/>
              <a:t>TWO</a:t>
            </a:r>
            <a:r>
              <a:rPr lang="en-US" dirty="0" smtClean="0"/>
              <a:t> places </a:t>
            </a:r>
            <a:r>
              <a:rPr lang="en-US" dirty="0"/>
              <a:t>to the </a:t>
            </a:r>
            <a:r>
              <a:rPr lang="en-US" dirty="0" smtClean="0"/>
              <a:t>right? </a:t>
            </a:r>
          </a:p>
          <a:p>
            <a:pPr>
              <a:lnSpc>
                <a:spcPct val="120000"/>
              </a:lnSpc>
              <a:spcBef>
                <a:spcPts val="0"/>
              </a:spcBef>
            </a:pPr>
            <a:r>
              <a:rPr lang="en-US" dirty="0" smtClean="0"/>
              <a:t>Because </a:t>
            </a:r>
            <a:r>
              <a:rPr lang="en-US" dirty="0"/>
              <a:t>it is </a:t>
            </a:r>
            <a:r>
              <a:rPr lang="en-US" dirty="0" smtClean="0"/>
              <a:t>100 </a:t>
            </a:r>
            <a:r>
              <a:rPr lang="en-US" dirty="0"/>
              <a:t>times </a:t>
            </a:r>
            <a:r>
              <a:rPr lang="en-US" dirty="0" smtClean="0"/>
              <a:t>smaller, </a:t>
            </a:r>
            <a:r>
              <a:rPr lang="en-US" dirty="0"/>
              <a:t>it has to be bundled for </a:t>
            </a:r>
            <a:r>
              <a:rPr lang="en-US" dirty="0" smtClean="0"/>
              <a:t>the smaller </a:t>
            </a:r>
            <a:r>
              <a:rPr lang="en-US" dirty="0"/>
              <a:t>unit. </a:t>
            </a:r>
          </a:p>
          <a:p>
            <a:endParaRPr lang="en-US" dirty="0"/>
          </a:p>
        </p:txBody>
      </p:sp>
      <p:sp>
        <p:nvSpPr>
          <p:cNvPr id="4" name="TextBox 3"/>
          <p:cNvSpPr txBox="1"/>
          <p:nvPr/>
        </p:nvSpPr>
        <p:spPr>
          <a:xfrm>
            <a:off x="7959340" y="225458"/>
            <a:ext cx="853381" cy="369332"/>
          </a:xfrm>
          <a:prstGeom prst="rect">
            <a:avLst/>
          </a:prstGeom>
          <a:noFill/>
        </p:spPr>
        <p:txBody>
          <a:bodyPr wrap="none" rtlCol="0">
            <a:spAutoFit/>
          </a:bodyPr>
          <a:lstStyle/>
          <a:p>
            <a:r>
              <a:rPr lang="en-US" dirty="0" smtClean="0"/>
              <a:t>We do </a:t>
            </a:r>
            <a:endParaRPr lang="en-US" dirty="0"/>
          </a:p>
        </p:txBody>
      </p:sp>
      <p:sp>
        <p:nvSpPr>
          <p:cNvPr id="6" name="Footer Placeholder 5"/>
          <p:cNvSpPr>
            <a:spLocks noGrp="1"/>
          </p:cNvSpPr>
          <p:nvPr>
            <p:ph type="ftr" sz="quarter" idx="11"/>
          </p:nvPr>
        </p:nvSpPr>
        <p:spPr>
          <a:xfrm>
            <a:off x="264458" y="6275668"/>
            <a:ext cx="5558019"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940163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 ÷ </a:t>
            </a:r>
            <a:r>
              <a:rPr lang="en-US" dirty="0" smtClean="0"/>
              <a:t>1,000 </a:t>
            </a:r>
            <a:endParaRPr lang="en-US" dirty="0"/>
          </a:p>
        </p:txBody>
      </p:sp>
      <p:sp>
        <p:nvSpPr>
          <p:cNvPr id="3" name="Content Placeholder 2"/>
          <p:cNvSpPr>
            <a:spLocks noGrp="1"/>
          </p:cNvSpPr>
          <p:nvPr>
            <p:ph idx="1"/>
          </p:nvPr>
        </p:nvSpPr>
        <p:spPr/>
        <p:txBody>
          <a:bodyPr>
            <a:normAutofit fontScale="85000" lnSpcReduction="10000"/>
          </a:bodyPr>
          <a:lstStyle/>
          <a:p>
            <a:pPr>
              <a:lnSpc>
                <a:spcPct val="120000"/>
              </a:lnSpc>
              <a:spcBef>
                <a:spcPts val="0"/>
              </a:spcBef>
            </a:pPr>
            <a:r>
              <a:rPr lang="en-US" dirty="0"/>
              <a:t>Use digits to represent 6</a:t>
            </a:r>
            <a:r>
              <a:rPr lang="en-US" dirty="0" smtClean="0"/>
              <a:t> </a:t>
            </a:r>
            <a:r>
              <a:rPr lang="en-US" dirty="0"/>
              <a:t>at the top of your place value chart. </a:t>
            </a:r>
            <a:endParaRPr lang="en-US" dirty="0" smtClean="0"/>
          </a:p>
          <a:p>
            <a:pPr>
              <a:lnSpc>
                <a:spcPct val="120000"/>
              </a:lnSpc>
              <a:spcBef>
                <a:spcPts val="0"/>
              </a:spcBef>
            </a:pPr>
            <a:r>
              <a:rPr lang="en-US" dirty="0"/>
              <a:t>Work with your partner to find the value </a:t>
            </a:r>
            <a:r>
              <a:rPr lang="en-US" dirty="0" smtClean="0"/>
              <a:t>6 </a:t>
            </a:r>
            <a:r>
              <a:rPr lang="en-US" dirty="0"/>
              <a:t>÷ </a:t>
            </a:r>
            <a:r>
              <a:rPr lang="en-US" dirty="0" smtClean="0"/>
              <a:t>1,000. Show </a:t>
            </a:r>
            <a:r>
              <a:rPr lang="en-US" dirty="0"/>
              <a:t>your result at the bottom of your place value chart. </a:t>
            </a:r>
          </a:p>
          <a:p>
            <a:pPr>
              <a:lnSpc>
                <a:spcPct val="120000"/>
              </a:lnSpc>
              <a:spcBef>
                <a:spcPts val="0"/>
              </a:spcBef>
            </a:pPr>
            <a:r>
              <a:rPr lang="en-US" dirty="0"/>
              <a:t>6</a:t>
            </a:r>
            <a:r>
              <a:rPr lang="en-US" dirty="0" smtClean="0"/>
              <a:t> ones ÷ 1,000 = 0.006 ones, </a:t>
            </a:r>
            <a:r>
              <a:rPr lang="en-US" dirty="0"/>
              <a:t>which is the same as </a:t>
            </a:r>
            <a:r>
              <a:rPr lang="en-US" dirty="0" smtClean="0"/>
              <a:t>6 thousandths.  </a:t>
            </a:r>
            <a:r>
              <a:rPr lang="en-US" dirty="0">
                <a:sym typeface="Wingdings"/>
              </a:rPr>
              <a:t></a:t>
            </a:r>
            <a:r>
              <a:rPr lang="en-US" dirty="0"/>
              <a:t> </a:t>
            </a:r>
            <a:r>
              <a:rPr lang="en-US" dirty="0" smtClean="0"/>
              <a:t>6 thousandths is 1000 times smaller </a:t>
            </a:r>
            <a:r>
              <a:rPr lang="en-US" dirty="0"/>
              <a:t>as </a:t>
            </a:r>
            <a:r>
              <a:rPr lang="en-US" dirty="0" smtClean="0"/>
              <a:t>6. </a:t>
            </a:r>
          </a:p>
          <a:p>
            <a:pPr>
              <a:lnSpc>
                <a:spcPct val="120000"/>
              </a:lnSpc>
              <a:spcBef>
                <a:spcPts val="0"/>
              </a:spcBef>
            </a:pPr>
            <a:r>
              <a:rPr lang="en-US" dirty="0" smtClean="0"/>
              <a:t>On </a:t>
            </a:r>
            <a:r>
              <a:rPr lang="en-US" dirty="0"/>
              <a:t>your place value chart, use arrows to show how the value of the digits has changed.  (On place value chart, draw an arrow to indicate the shift of the digit to the </a:t>
            </a:r>
            <a:r>
              <a:rPr lang="en-US" dirty="0" smtClean="0"/>
              <a:t>right, </a:t>
            </a:r>
            <a:r>
              <a:rPr lang="en-US" dirty="0"/>
              <a:t>write ÷ 10 </a:t>
            </a:r>
            <a:r>
              <a:rPr lang="en-US" dirty="0" smtClean="0"/>
              <a:t> </a:t>
            </a:r>
            <a:r>
              <a:rPr lang="en-US" dirty="0"/>
              <a:t>near the arrow.) </a:t>
            </a:r>
            <a:endParaRPr lang="en-US" dirty="0" smtClean="0"/>
          </a:p>
          <a:p>
            <a:pPr>
              <a:lnSpc>
                <a:spcPct val="120000"/>
              </a:lnSpc>
              <a:spcBef>
                <a:spcPts val="0"/>
              </a:spcBef>
            </a:pPr>
            <a:r>
              <a:rPr lang="en-US" dirty="0" smtClean="0"/>
              <a:t>Why </a:t>
            </a:r>
            <a:r>
              <a:rPr lang="en-US" dirty="0"/>
              <a:t>does the digit move </a:t>
            </a:r>
            <a:r>
              <a:rPr lang="en-US" b="1" dirty="0" smtClean="0"/>
              <a:t>THREE</a:t>
            </a:r>
            <a:r>
              <a:rPr lang="en-US" dirty="0" smtClean="0"/>
              <a:t> places </a:t>
            </a:r>
            <a:r>
              <a:rPr lang="en-US" dirty="0"/>
              <a:t>to the </a:t>
            </a:r>
            <a:r>
              <a:rPr lang="en-US" dirty="0" smtClean="0"/>
              <a:t>right? </a:t>
            </a:r>
          </a:p>
          <a:p>
            <a:pPr>
              <a:lnSpc>
                <a:spcPct val="120000"/>
              </a:lnSpc>
              <a:spcBef>
                <a:spcPts val="0"/>
              </a:spcBef>
            </a:pPr>
            <a:r>
              <a:rPr lang="en-US" dirty="0" smtClean="0">
                <a:solidFill>
                  <a:schemeClr val="tx1"/>
                </a:solidFill>
              </a:rPr>
              <a:t>Because </a:t>
            </a:r>
            <a:r>
              <a:rPr lang="en-US" dirty="0">
                <a:solidFill>
                  <a:schemeClr val="tx1"/>
                </a:solidFill>
              </a:rPr>
              <a:t>it is </a:t>
            </a:r>
            <a:r>
              <a:rPr lang="en-US" dirty="0" smtClean="0">
                <a:solidFill>
                  <a:schemeClr val="tx1"/>
                </a:solidFill>
              </a:rPr>
              <a:t>1,000 </a:t>
            </a:r>
            <a:r>
              <a:rPr lang="en-US" dirty="0">
                <a:solidFill>
                  <a:schemeClr val="tx1"/>
                </a:solidFill>
              </a:rPr>
              <a:t>times </a:t>
            </a:r>
            <a:r>
              <a:rPr lang="en-US" dirty="0" smtClean="0">
                <a:solidFill>
                  <a:schemeClr val="tx1"/>
                </a:solidFill>
              </a:rPr>
              <a:t>smaller, </a:t>
            </a:r>
            <a:r>
              <a:rPr lang="en-US" dirty="0">
                <a:solidFill>
                  <a:schemeClr val="tx1"/>
                </a:solidFill>
              </a:rPr>
              <a:t>it has to be bundled for the next </a:t>
            </a:r>
            <a:r>
              <a:rPr lang="en-US" dirty="0" smtClean="0">
                <a:solidFill>
                  <a:schemeClr val="tx1"/>
                </a:solidFill>
              </a:rPr>
              <a:t>smaller </a:t>
            </a:r>
            <a:r>
              <a:rPr lang="en-US" dirty="0">
                <a:solidFill>
                  <a:schemeClr val="tx1"/>
                </a:solidFill>
              </a:rPr>
              <a:t>unit. </a:t>
            </a:r>
          </a:p>
          <a:p>
            <a:endParaRPr lang="en-US" dirty="0"/>
          </a:p>
        </p:txBody>
      </p:sp>
      <p:sp>
        <p:nvSpPr>
          <p:cNvPr id="4" name="TextBox 3"/>
          <p:cNvSpPr txBox="1"/>
          <p:nvPr/>
        </p:nvSpPr>
        <p:spPr>
          <a:xfrm>
            <a:off x="6742345" y="225458"/>
            <a:ext cx="2121093" cy="369332"/>
          </a:xfrm>
          <a:prstGeom prst="rect">
            <a:avLst/>
          </a:prstGeom>
          <a:noFill/>
        </p:spPr>
        <p:txBody>
          <a:bodyPr wrap="none" rtlCol="0">
            <a:spAutoFit/>
          </a:bodyPr>
          <a:lstStyle/>
          <a:p>
            <a:r>
              <a:rPr lang="en-US" dirty="0" smtClean="0"/>
              <a:t>You do it together </a:t>
            </a:r>
            <a:endParaRPr lang="en-US" dirty="0"/>
          </a:p>
        </p:txBody>
      </p:sp>
      <p:sp>
        <p:nvSpPr>
          <p:cNvPr id="6" name="Footer Placeholder 5"/>
          <p:cNvSpPr>
            <a:spLocks noGrp="1"/>
          </p:cNvSpPr>
          <p:nvPr>
            <p:ph type="ftr" sz="quarter" idx="11"/>
          </p:nvPr>
        </p:nvSpPr>
        <p:spPr>
          <a:xfrm>
            <a:off x="264458" y="6275668"/>
            <a:ext cx="564364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9616846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2" end="2"/>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together</a:t>
            </a:r>
            <a:endParaRPr lang="en-US" dirty="0"/>
          </a:p>
        </p:txBody>
      </p:sp>
      <p:sp>
        <p:nvSpPr>
          <p:cNvPr id="3" name="Content Placeholder 2"/>
          <p:cNvSpPr>
            <a:spLocks noGrp="1"/>
          </p:cNvSpPr>
          <p:nvPr>
            <p:ph idx="1"/>
          </p:nvPr>
        </p:nvSpPr>
        <p:spPr/>
        <p:txBody>
          <a:bodyPr numCol="2">
            <a:normAutofit/>
          </a:bodyPr>
          <a:lstStyle/>
          <a:p>
            <a:pPr marL="457200" indent="-457200">
              <a:buFont typeface="+mj-lt"/>
              <a:buAutoNum type="alphaUcPeriod"/>
            </a:pPr>
            <a:r>
              <a:rPr lang="en-US" sz="2800" dirty="0" smtClean="0">
                <a:solidFill>
                  <a:srgbClr val="000000"/>
                </a:solidFill>
              </a:rPr>
              <a:t>0.7 </a:t>
            </a:r>
            <a:r>
              <a:rPr lang="en-US" sz="2800" dirty="0">
                <a:solidFill>
                  <a:srgbClr val="000000"/>
                </a:solidFill>
              </a:rPr>
              <a:t>÷ </a:t>
            </a:r>
            <a:r>
              <a:rPr lang="en-US" sz="2800" dirty="0" smtClean="0">
                <a:solidFill>
                  <a:srgbClr val="000000"/>
                </a:solidFill>
              </a:rPr>
              <a:t>10</a:t>
            </a:r>
          </a:p>
          <a:p>
            <a:pPr marL="679450" lvl="1" indent="-342900"/>
            <a:r>
              <a:rPr lang="en-US" sz="2800" dirty="0" smtClean="0">
                <a:solidFill>
                  <a:srgbClr val="000000"/>
                </a:solidFill>
              </a:rPr>
              <a:t>0.07</a:t>
            </a:r>
          </a:p>
          <a:p>
            <a:pPr marL="457200" indent="-457200">
              <a:buFont typeface="+mj-lt"/>
              <a:buAutoNum type="alphaUcPeriod"/>
            </a:pPr>
            <a:r>
              <a:rPr lang="en-US" sz="2800" dirty="0" smtClean="0"/>
              <a:t>0.7 x 10</a:t>
            </a:r>
          </a:p>
          <a:p>
            <a:pPr marL="793750" lvl="1" indent="-457200"/>
            <a:r>
              <a:rPr lang="en-US" sz="2800" dirty="0"/>
              <a:t>7</a:t>
            </a:r>
            <a:endParaRPr lang="en-US" sz="2800" dirty="0" smtClean="0"/>
          </a:p>
          <a:p>
            <a:pPr marL="457200" indent="-457200">
              <a:buFont typeface="+mj-lt"/>
              <a:buAutoNum type="alphaUcPeriod"/>
            </a:pPr>
            <a:r>
              <a:rPr lang="en-US" sz="2800" dirty="0" smtClean="0"/>
              <a:t>0.7 </a:t>
            </a:r>
            <a:r>
              <a:rPr lang="en-US" sz="2800" dirty="0"/>
              <a:t>÷ </a:t>
            </a:r>
            <a:r>
              <a:rPr lang="en-US" sz="2800" dirty="0" smtClean="0"/>
              <a:t>100</a:t>
            </a:r>
          </a:p>
          <a:p>
            <a:pPr marL="793750" lvl="1" indent="-457200"/>
            <a:r>
              <a:rPr lang="en-US" sz="2800" dirty="0" smtClean="0"/>
              <a:t>0.007</a:t>
            </a:r>
          </a:p>
          <a:p>
            <a:pPr marL="0" indent="0">
              <a:buNone/>
            </a:pPr>
            <a:endParaRPr lang="en-US" sz="2800" dirty="0"/>
          </a:p>
          <a:p>
            <a:pPr marL="457200" indent="-457200">
              <a:buFont typeface="+mj-lt"/>
              <a:buAutoNum type="alphaUcPeriod"/>
            </a:pPr>
            <a:r>
              <a:rPr lang="en-US" sz="2800" dirty="0" smtClean="0"/>
              <a:t>0.7 x 100</a:t>
            </a:r>
          </a:p>
          <a:p>
            <a:pPr marL="793750" lvl="1" indent="-457200"/>
            <a:r>
              <a:rPr lang="en-US" sz="2800" dirty="0" smtClean="0"/>
              <a:t>70</a:t>
            </a:r>
          </a:p>
          <a:p>
            <a:pPr marL="457200" indent="-457200">
              <a:buFont typeface="+mj-lt"/>
              <a:buAutoNum type="alphaUcPeriod"/>
            </a:pPr>
            <a:r>
              <a:rPr lang="en-US" sz="2800" dirty="0" smtClean="0"/>
              <a:t>0.05 </a:t>
            </a:r>
            <a:r>
              <a:rPr lang="en-US" sz="2800" dirty="0"/>
              <a:t>÷ </a:t>
            </a:r>
            <a:r>
              <a:rPr lang="en-US" sz="2800" dirty="0" smtClean="0"/>
              <a:t>10</a:t>
            </a:r>
          </a:p>
          <a:p>
            <a:pPr marL="793750" lvl="1" indent="-457200"/>
            <a:r>
              <a:rPr lang="en-US" sz="2800" dirty="0" smtClean="0"/>
              <a:t>0.005</a:t>
            </a:r>
          </a:p>
          <a:p>
            <a:pPr marL="457200" indent="-457200">
              <a:buFont typeface="+mj-lt"/>
              <a:buAutoNum type="alphaUcPeriod"/>
            </a:pPr>
            <a:r>
              <a:rPr lang="en-US" sz="2800" dirty="0" smtClean="0"/>
              <a:t>0.05 x 10 </a:t>
            </a:r>
          </a:p>
          <a:p>
            <a:pPr marL="793750" lvl="1" indent="-457200"/>
            <a:r>
              <a:rPr lang="en-US" sz="2800" dirty="0" smtClean="0"/>
              <a:t>0.5</a:t>
            </a:r>
            <a:endParaRPr lang="en-US" sz="2800" dirty="0"/>
          </a:p>
          <a:p>
            <a:endParaRPr lang="en-US" dirty="0"/>
          </a:p>
        </p:txBody>
      </p:sp>
      <p:sp>
        <p:nvSpPr>
          <p:cNvPr id="5" name="Footer Placeholder 4"/>
          <p:cNvSpPr>
            <a:spLocks noGrp="1"/>
          </p:cNvSpPr>
          <p:nvPr>
            <p:ph type="ftr" sz="quarter" idx="11"/>
          </p:nvPr>
        </p:nvSpPr>
        <p:spPr>
          <a:xfrm>
            <a:off x="264458" y="6275668"/>
            <a:ext cx="5615102"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1145572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500" fill="hold"/>
                                        <p:tgtEl>
                                          <p:spTgt spid="3">
                                            <p:txEl>
                                              <p:pRg st="8" end="8"/>
                                            </p:txEl>
                                          </p:spTgt>
                                        </p:tgtEl>
                                        <p:attrNameLst>
                                          <p:attrName>style.rotation</p:attrName>
                                        </p:attrNameLst>
                                      </p:cBhvr>
                                      <p:tavLst>
                                        <p:tav tm="0">
                                          <p:val>
                                            <p:fltVal val="360"/>
                                          </p:val>
                                        </p:tav>
                                        <p:tav tm="100000">
                                          <p:val>
                                            <p:fltVal val="0"/>
                                          </p:val>
                                        </p:tav>
                                      </p:tavLst>
                                    </p:anim>
                                    <p:animEffect transition="in" filter="fade">
                                      <p:cBhvr>
                                        <p:cTn id="34" dur="5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p:cTn id="39"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10" end="10"/>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p:cTn id="47"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49" dur="500" fill="hold"/>
                                        <p:tgtEl>
                                          <p:spTgt spid="3">
                                            <p:txEl>
                                              <p:pRg st="12" end="12"/>
                                            </p:txEl>
                                          </p:spTgt>
                                        </p:tgtEl>
                                        <p:attrNameLst>
                                          <p:attrName>style.rotation</p:attrName>
                                        </p:attrNameLst>
                                      </p:cBhvr>
                                      <p:tavLst>
                                        <p:tav tm="0">
                                          <p:val>
                                            <p:fltVal val="360"/>
                                          </p:val>
                                        </p:tav>
                                        <p:tav tm="100000">
                                          <p:val>
                                            <p:fltVal val="0"/>
                                          </p:val>
                                        </p:tav>
                                      </p:tavLst>
                                    </p:anim>
                                    <p:animEffect transition="in" filter="fade">
                                      <p:cBhvr>
                                        <p:cTn id="5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alone</a:t>
            </a:r>
            <a:endParaRPr lang="en-US" dirty="0"/>
          </a:p>
        </p:txBody>
      </p:sp>
      <p:sp>
        <p:nvSpPr>
          <p:cNvPr id="3" name="Content Placeholder 2"/>
          <p:cNvSpPr>
            <a:spLocks noGrp="1"/>
          </p:cNvSpPr>
          <p:nvPr>
            <p:ph idx="1"/>
          </p:nvPr>
        </p:nvSpPr>
        <p:spPr/>
        <p:txBody>
          <a:bodyPr>
            <a:normAutofit/>
          </a:bodyPr>
          <a:lstStyle/>
          <a:p>
            <a:r>
              <a:rPr lang="en-US" dirty="0"/>
              <a:t>Write the digits two and forty-three hundredths on your place value </a:t>
            </a:r>
            <a:r>
              <a:rPr lang="en-US" dirty="0" smtClean="0"/>
              <a:t>chart.</a:t>
            </a:r>
          </a:p>
          <a:p>
            <a:r>
              <a:rPr lang="en-US" dirty="0"/>
              <a:t>M</a:t>
            </a:r>
            <a:r>
              <a:rPr lang="en-US" dirty="0" smtClean="0"/>
              <a:t>ultiply </a:t>
            </a:r>
            <a:r>
              <a:rPr lang="en-US" dirty="0"/>
              <a:t>by 10, then 100, and then 1,000. </a:t>
            </a:r>
            <a:endParaRPr lang="en-US" dirty="0" smtClean="0"/>
          </a:p>
          <a:p>
            <a:pPr marL="806450" lvl="1" indent="-457200">
              <a:buFont typeface="+mj-lt"/>
              <a:buAutoNum type="alphaUcPeriod"/>
            </a:pPr>
            <a:r>
              <a:rPr lang="en-US" dirty="0" smtClean="0"/>
              <a:t>2.43 </a:t>
            </a:r>
            <a:r>
              <a:rPr lang="en-US" i="1" dirty="0"/>
              <a:t>×</a:t>
            </a:r>
            <a:r>
              <a:rPr lang="en-US" dirty="0"/>
              <a:t> 10</a:t>
            </a:r>
          </a:p>
          <a:p>
            <a:pPr marL="806450" lvl="1" indent="-457200">
              <a:buFont typeface="+mj-lt"/>
              <a:buAutoNum type="alphaUcPeriod"/>
            </a:pPr>
            <a:r>
              <a:rPr lang="en-US" dirty="0"/>
              <a:t>2.43 </a:t>
            </a:r>
            <a:r>
              <a:rPr lang="en-US" i="1" dirty="0"/>
              <a:t>×</a:t>
            </a:r>
            <a:r>
              <a:rPr lang="en-US" dirty="0"/>
              <a:t> 100</a:t>
            </a:r>
          </a:p>
          <a:p>
            <a:pPr marL="806450" lvl="1" indent="-457200">
              <a:buFont typeface="+mj-lt"/>
              <a:buAutoNum type="alphaUcPeriod"/>
            </a:pPr>
            <a:r>
              <a:rPr lang="en-US" dirty="0"/>
              <a:t>2.43 </a:t>
            </a:r>
            <a:r>
              <a:rPr lang="en-US" i="1" dirty="0"/>
              <a:t>×</a:t>
            </a:r>
            <a:r>
              <a:rPr lang="en-US" dirty="0"/>
              <a:t> 1,000</a:t>
            </a:r>
          </a:p>
          <a:p>
            <a:r>
              <a:rPr lang="en-US" dirty="0" smtClean="0"/>
              <a:t>Turn and talk with a partner: comparing the products you get. </a:t>
            </a:r>
            <a:endParaRPr lang="en-US" dirty="0"/>
          </a:p>
        </p:txBody>
      </p:sp>
      <p:sp>
        <p:nvSpPr>
          <p:cNvPr id="5" name="Footer Placeholder 4"/>
          <p:cNvSpPr>
            <a:spLocks noGrp="1"/>
          </p:cNvSpPr>
          <p:nvPr>
            <p:ph type="ftr" sz="quarter" idx="11"/>
          </p:nvPr>
        </p:nvSpPr>
        <p:spPr>
          <a:xfrm>
            <a:off x="264458" y="6275668"/>
            <a:ext cx="5600831"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8340448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1000"/>
                                        <p:tgtEl>
                                          <p:spTgt spid="3">
                                            <p:txEl>
                                              <p:pRg st="5" end="5"/>
                                            </p:txEl>
                                          </p:spTgt>
                                        </p:tgtEl>
                                      </p:cBhvr>
                                    </p:animEffect>
                                    <p:anim calcmode="lin" valueType="num">
                                      <p:cBhvr>
                                        <p:cTn id="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do it alone</a:t>
            </a:r>
            <a:endParaRPr lang="en-US" dirty="0"/>
          </a:p>
        </p:txBody>
      </p:sp>
      <p:sp>
        <p:nvSpPr>
          <p:cNvPr id="3" name="Content Placeholder 2"/>
          <p:cNvSpPr>
            <a:spLocks noGrp="1"/>
          </p:cNvSpPr>
          <p:nvPr>
            <p:ph idx="1"/>
          </p:nvPr>
        </p:nvSpPr>
        <p:spPr/>
        <p:txBody>
          <a:bodyPr/>
          <a:lstStyle/>
          <a:p>
            <a:r>
              <a:rPr lang="en-US" dirty="0" smtClean="0"/>
              <a:t>745 </a:t>
            </a:r>
            <a:r>
              <a:rPr lang="en-US" dirty="0"/>
              <a:t>÷ 10  </a:t>
            </a:r>
          </a:p>
          <a:p>
            <a:r>
              <a:rPr lang="en-US" dirty="0"/>
              <a:t>745 ÷ 100 </a:t>
            </a:r>
          </a:p>
          <a:p>
            <a:r>
              <a:rPr lang="en-US" dirty="0"/>
              <a:t>745 ÷ 1,000  </a:t>
            </a:r>
            <a:endParaRPr lang="en-US" dirty="0" smtClean="0"/>
          </a:p>
          <a:p>
            <a:r>
              <a:rPr lang="en-US" dirty="0"/>
              <a:t>Turn and talk with a partner: comparing the products you get. </a:t>
            </a:r>
          </a:p>
          <a:p>
            <a:endParaRPr lang="en-US" dirty="0"/>
          </a:p>
          <a:p>
            <a:endParaRPr lang="en-US" dirty="0"/>
          </a:p>
        </p:txBody>
      </p:sp>
      <p:sp>
        <p:nvSpPr>
          <p:cNvPr id="5" name="Footer Placeholder 4"/>
          <p:cNvSpPr>
            <a:spLocks noGrp="1"/>
          </p:cNvSpPr>
          <p:nvPr>
            <p:ph type="ftr" sz="quarter" idx="11"/>
          </p:nvPr>
        </p:nvSpPr>
        <p:spPr>
          <a:xfrm>
            <a:off x="264458" y="6275668"/>
            <a:ext cx="5572290"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9312689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Independent Practice</a:t>
            </a:r>
            <a:endParaRPr lang="en-US" dirty="0"/>
          </a:p>
        </p:txBody>
      </p:sp>
      <p:sp>
        <p:nvSpPr>
          <p:cNvPr id="3" name="Content Placeholder 2"/>
          <p:cNvSpPr>
            <a:spLocks noGrp="1"/>
          </p:cNvSpPr>
          <p:nvPr>
            <p:ph idx="1"/>
          </p:nvPr>
        </p:nvSpPr>
        <p:spPr/>
        <p:txBody>
          <a:bodyPr/>
          <a:lstStyle/>
          <a:p>
            <a:r>
              <a:rPr lang="en-US" dirty="0" smtClean="0"/>
              <a:t>Complete the problem set independently. </a:t>
            </a:r>
          </a:p>
          <a:p>
            <a:r>
              <a:rPr lang="en-US" dirty="0" smtClean="0"/>
              <a:t>Expectations:</a:t>
            </a:r>
          </a:p>
          <a:p>
            <a:pPr lvl="1"/>
            <a:r>
              <a:rPr lang="en-US" dirty="0" smtClean="0"/>
              <a:t>Voice level 0</a:t>
            </a:r>
          </a:p>
          <a:p>
            <a:pPr lvl="1"/>
            <a:r>
              <a:rPr lang="en-US" dirty="0" smtClean="0"/>
              <a:t>Stay in your seat</a:t>
            </a:r>
          </a:p>
          <a:p>
            <a:pPr lvl="1"/>
            <a:r>
              <a:rPr lang="en-US" dirty="0" smtClean="0"/>
              <a:t>Only working on your own paper and the problem set. </a:t>
            </a:r>
          </a:p>
          <a:p>
            <a:pPr marL="349250" lvl="1" indent="0">
              <a:buNone/>
            </a:pPr>
            <a:endParaRPr lang="en-US" dirty="0"/>
          </a:p>
        </p:txBody>
      </p:sp>
      <p:sp>
        <p:nvSpPr>
          <p:cNvPr id="5" name="Footer Placeholder 4"/>
          <p:cNvSpPr>
            <a:spLocks noGrp="1"/>
          </p:cNvSpPr>
          <p:nvPr>
            <p:ph type="ftr" sz="quarter" idx="11"/>
          </p:nvPr>
        </p:nvSpPr>
        <p:spPr>
          <a:xfrm>
            <a:off x="264458" y="6275668"/>
            <a:ext cx="5529477"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5752114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Objective/Purpose</a:t>
            </a:r>
            <a:endParaRPr lang="en-US" dirty="0"/>
          </a:p>
        </p:txBody>
      </p:sp>
      <p:sp>
        <p:nvSpPr>
          <p:cNvPr id="3" name="Content Placeholder 2"/>
          <p:cNvSpPr>
            <a:spLocks noGrp="1"/>
          </p:cNvSpPr>
          <p:nvPr>
            <p:ph idx="1"/>
          </p:nvPr>
        </p:nvSpPr>
        <p:spPr/>
        <p:txBody>
          <a:bodyPr/>
          <a:lstStyle/>
          <a:p>
            <a:r>
              <a:rPr lang="en-US" dirty="0" smtClean="0"/>
              <a:t>The purpose of the lesson is to reason </a:t>
            </a:r>
            <a:r>
              <a:rPr lang="en-US" dirty="0"/>
              <a:t>concretely and pictorially using place value understanding to relate adjacent base ten units from millions to thousandths.</a:t>
            </a:r>
            <a:r>
              <a:rPr lang="en-US" dirty="0" smtClean="0">
                <a:effectLst/>
              </a:rPr>
              <a:t> </a:t>
            </a:r>
            <a:endParaRPr lang="en-US" dirty="0"/>
          </a:p>
        </p:txBody>
      </p:sp>
      <p:sp>
        <p:nvSpPr>
          <p:cNvPr id="5" name="Footer Placeholder 4"/>
          <p:cNvSpPr>
            <a:spLocks noGrp="1"/>
          </p:cNvSpPr>
          <p:nvPr>
            <p:ph type="ftr" sz="quarter" idx="11"/>
          </p:nvPr>
        </p:nvSpPr>
        <p:spPr>
          <a:xfrm>
            <a:off x="264458" y="6275668"/>
            <a:ext cx="5301145"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77562557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pPr lvl="0"/>
            <a:r>
              <a:rPr lang="en-US" dirty="0"/>
              <a:t>Compare the solutions you found when multiplying by 10 and dividing by 10 (3.452 </a:t>
            </a:r>
            <a:r>
              <a:rPr lang="en-US" i="1" dirty="0"/>
              <a:t>×</a:t>
            </a:r>
            <a:r>
              <a:rPr lang="en-US" dirty="0"/>
              <a:t> 10 and 345 ÷ 10).  How do the solutions of these two expressions relate to the value of the original quantity?  How do they relate to each other?</a:t>
            </a:r>
          </a:p>
          <a:p>
            <a:pPr lvl="0"/>
            <a:r>
              <a:rPr lang="en-US" dirty="0"/>
              <a:t>What do you notice about the number of zeros in your products when multiplying by 10, 100, and 1,000 relative to the number of places the digits shift on the place value chart?  What patterns do you notice?</a:t>
            </a:r>
          </a:p>
          <a:p>
            <a:endParaRPr lang="en-US" dirty="0"/>
          </a:p>
        </p:txBody>
      </p:sp>
      <p:sp>
        <p:nvSpPr>
          <p:cNvPr id="5" name="Footer Placeholder 4"/>
          <p:cNvSpPr>
            <a:spLocks noGrp="1"/>
          </p:cNvSpPr>
          <p:nvPr>
            <p:ph type="ftr" sz="quarter" idx="11"/>
          </p:nvPr>
        </p:nvSpPr>
        <p:spPr>
          <a:xfrm>
            <a:off x="264458" y="6275668"/>
            <a:ext cx="5500936"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422695801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normAutofit/>
          </a:bodyPr>
          <a:lstStyle/>
          <a:p>
            <a:pPr lvl="0"/>
            <a:r>
              <a:rPr lang="en-US" dirty="0" smtClean="0"/>
              <a:t>What </a:t>
            </a:r>
            <a:r>
              <a:rPr lang="en-US" dirty="0"/>
              <a:t>is the same and what is different about the products for Problems 1(a), 1(b), and 1(c)? </a:t>
            </a:r>
            <a:endParaRPr lang="en-US" dirty="0" smtClean="0"/>
          </a:p>
          <a:p>
            <a:pPr lvl="0"/>
            <a:r>
              <a:rPr lang="en-US" dirty="0" smtClean="0"/>
              <a:t>When </a:t>
            </a:r>
            <a:r>
              <a:rPr lang="en-US" dirty="0"/>
              <a:t>solving Problem 2(c), many of you noticed the use of our new place value.  (Lead brief class discussion to reinforce what value this place represents.  Reiterate the symmetry of the places on either side of the ones place and the size of </a:t>
            </a:r>
            <a:r>
              <a:rPr lang="en-US" i="1" dirty="0"/>
              <a:t>thousandths</a:t>
            </a:r>
            <a:r>
              <a:rPr lang="en-US" dirty="0"/>
              <a:t> relative to other place values like tenths and ones.)</a:t>
            </a:r>
          </a:p>
          <a:p>
            <a:endParaRPr lang="en-US" dirty="0"/>
          </a:p>
        </p:txBody>
      </p:sp>
      <p:sp>
        <p:nvSpPr>
          <p:cNvPr id="5" name="Footer Placeholder 4"/>
          <p:cNvSpPr>
            <a:spLocks noGrp="1"/>
          </p:cNvSpPr>
          <p:nvPr>
            <p:ph type="ftr" sz="quarter" idx="11"/>
          </p:nvPr>
        </p:nvSpPr>
        <p:spPr>
          <a:xfrm>
            <a:off x="264458" y="6275668"/>
            <a:ext cx="5443853"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85384452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Exit Ticket</a:t>
            </a:r>
            <a:endParaRPr lang="en-US" dirty="0"/>
          </a:p>
        </p:txBody>
      </p:sp>
      <p:sp>
        <p:nvSpPr>
          <p:cNvPr id="3" name="Content Placeholder 2"/>
          <p:cNvSpPr>
            <a:spLocks noGrp="1"/>
          </p:cNvSpPr>
          <p:nvPr>
            <p:ph idx="1"/>
          </p:nvPr>
        </p:nvSpPr>
        <p:spPr/>
        <p:txBody>
          <a:bodyPr/>
          <a:lstStyle/>
          <a:p>
            <a:r>
              <a:rPr lang="en-US" dirty="0" smtClean="0"/>
              <a:t>Time to show me what you have learned! </a:t>
            </a:r>
          </a:p>
          <a:p>
            <a:r>
              <a:rPr lang="en-US" dirty="0" smtClean="0"/>
              <a:t>Expectations:</a:t>
            </a:r>
          </a:p>
          <a:p>
            <a:pPr lvl="1"/>
            <a:r>
              <a:rPr lang="en-US" dirty="0" smtClean="0"/>
              <a:t>Voice level 0 </a:t>
            </a:r>
          </a:p>
          <a:p>
            <a:pPr lvl="1"/>
            <a:r>
              <a:rPr lang="en-US" dirty="0" smtClean="0"/>
              <a:t>Stay in your seat </a:t>
            </a:r>
          </a:p>
          <a:p>
            <a:pPr lvl="1"/>
            <a:r>
              <a:rPr lang="en-US" dirty="0" smtClean="0"/>
              <a:t>Try your best! </a:t>
            </a:r>
          </a:p>
        </p:txBody>
      </p:sp>
      <p:sp>
        <p:nvSpPr>
          <p:cNvPr id="5" name="Footer Placeholder 4"/>
          <p:cNvSpPr>
            <a:spLocks noGrp="1"/>
          </p:cNvSpPr>
          <p:nvPr>
            <p:ph type="ftr" sz="quarter" idx="11"/>
          </p:nvPr>
        </p:nvSpPr>
        <p:spPr>
          <a:xfrm>
            <a:off x="264458" y="6275668"/>
            <a:ext cx="5429582"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00483614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many tens are in…</a:t>
            </a:r>
            <a:endParaRPr lang="en-US" dirty="0"/>
          </a:p>
        </p:txBody>
      </p:sp>
      <p:sp>
        <p:nvSpPr>
          <p:cNvPr id="3" name="Content Placeholder 2"/>
          <p:cNvSpPr>
            <a:spLocks noGrp="1"/>
          </p:cNvSpPr>
          <p:nvPr>
            <p:ph idx="1"/>
          </p:nvPr>
        </p:nvSpPr>
        <p:spPr/>
        <p:txBody>
          <a:bodyPr>
            <a:normAutofit/>
          </a:bodyPr>
          <a:lstStyle/>
          <a:p>
            <a:r>
              <a:rPr lang="en-US" dirty="0" smtClean="0"/>
              <a:t>10 </a:t>
            </a:r>
            <a:r>
              <a:rPr lang="en-US" dirty="0"/>
              <a:t>ones = _____ </a:t>
            </a:r>
            <a:r>
              <a:rPr lang="en-US" dirty="0" smtClean="0"/>
              <a:t>ten </a:t>
            </a:r>
          </a:p>
          <a:p>
            <a:r>
              <a:rPr lang="en-US" dirty="0" smtClean="0"/>
              <a:t>10 </a:t>
            </a:r>
            <a:r>
              <a:rPr lang="en-US" dirty="0"/>
              <a:t>ones = 1 </a:t>
            </a:r>
            <a:r>
              <a:rPr lang="en-US" dirty="0" smtClean="0"/>
              <a:t>ten</a:t>
            </a:r>
          </a:p>
          <a:p>
            <a:r>
              <a:rPr lang="en-US" dirty="0" smtClean="0"/>
              <a:t>20 </a:t>
            </a:r>
            <a:r>
              <a:rPr lang="en-US" dirty="0"/>
              <a:t>ones = _____ </a:t>
            </a:r>
            <a:r>
              <a:rPr lang="en-US" dirty="0" smtClean="0"/>
              <a:t>tens </a:t>
            </a:r>
          </a:p>
          <a:p>
            <a:r>
              <a:rPr lang="en-US" dirty="0" smtClean="0"/>
              <a:t>20 </a:t>
            </a:r>
            <a:r>
              <a:rPr lang="en-US" dirty="0"/>
              <a:t>ones = 2 tens. </a:t>
            </a:r>
            <a:endParaRPr lang="en-US" dirty="0" smtClean="0"/>
          </a:p>
          <a:p>
            <a:r>
              <a:rPr lang="en-US" dirty="0" smtClean="0"/>
              <a:t>30 ones</a:t>
            </a:r>
            <a:r>
              <a:rPr lang="en-US" dirty="0"/>
              <a:t> </a:t>
            </a:r>
            <a:r>
              <a:rPr lang="en-US" dirty="0" smtClean="0"/>
              <a:t>= ____ tens</a:t>
            </a:r>
          </a:p>
          <a:p>
            <a:r>
              <a:rPr lang="en-US" dirty="0" smtClean="0"/>
              <a:t>3 </a:t>
            </a:r>
            <a:r>
              <a:rPr lang="en-US" dirty="0"/>
              <a:t>tens. </a:t>
            </a:r>
          </a:p>
          <a:p>
            <a:endParaRPr lang="en-US" dirty="0"/>
          </a:p>
        </p:txBody>
      </p:sp>
      <p:sp>
        <p:nvSpPr>
          <p:cNvPr id="5" name="Footer Placeholder 4"/>
          <p:cNvSpPr>
            <a:spLocks noGrp="1"/>
          </p:cNvSpPr>
          <p:nvPr>
            <p:ph type="ftr" sz="quarter" idx="11"/>
          </p:nvPr>
        </p:nvSpPr>
        <p:spPr>
          <a:xfrm>
            <a:off x="264458" y="6275668"/>
            <a:ext cx="5415311"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0862605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many tens are in…</a:t>
            </a:r>
          </a:p>
        </p:txBody>
      </p:sp>
      <p:sp>
        <p:nvSpPr>
          <p:cNvPr id="3" name="Content Placeholder 2"/>
          <p:cNvSpPr>
            <a:spLocks noGrp="1"/>
          </p:cNvSpPr>
          <p:nvPr>
            <p:ph idx="1"/>
          </p:nvPr>
        </p:nvSpPr>
        <p:spPr/>
        <p:txBody>
          <a:bodyPr>
            <a:normAutofit/>
          </a:bodyPr>
          <a:lstStyle/>
          <a:p>
            <a:r>
              <a:rPr lang="en-US" dirty="0" smtClean="0"/>
              <a:t>80 </a:t>
            </a:r>
            <a:r>
              <a:rPr lang="en-US" dirty="0"/>
              <a:t>ones = _____ </a:t>
            </a:r>
            <a:r>
              <a:rPr lang="en-US" dirty="0" smtClean="0"/>
              <a:t>ten </a:t>
            </a:r>
          </a:p>
          <a:p>
            <a:r>
              <a:rPr lang="en-US" dirty="0" smtClean="0"/>
              <a:t>8 ten</a:t>
            </a:r>
          </a:p>
          <a:p>
            <a:r>
              <a:rPr lang="en-US" dirty="0" smtClean="0"/>
              <a:t>90 </a:t>
            </a:r>
            <a:r>
              <a:rPr lang="en-US" dirty="0"/>
              <a:t>ones = _____ </a:t>
            </a:r>
            <a:r>
              <a:rPr lang="en-US" dirty="0" smtClean="0"/>
              <a:t>tens </a:t>
            </a:r>
          </a:p>
          <a:p>
            <a:r>
              <a:rPr lang="en-US" dirty="0" smtClean="0"/>
              <a:t>9 </a:t>
            </a:r>
            <a:r>
              <a:rPr lang="en-US" dirty="0"/>
              <a:t>tens. </a:t>
            </a:r>
            <a:endParaRPr lang="en-US" dirty="0" smtClean="0"/>
          </a:p>
          <a:p>
            <a:r>
              <a:rPr lang="en-US" dirty="0" smtClean="0"/>
              <a:t>100 ones</a:t>
            </a:r>
            <a:r>
              <a:rPr lang="en-US" dirty="0"/>
              <a:t> </a:t>
            </a:r>
            <a:r>
              <a:rPr lang="en-US" dirty="0" smtClean="0"/>
              <a:t>= ____ tens</a:t>
            </a:r>
          </a:p>
          <a:p>
            <a:r>
              <a:rPr lang="en-US" dirty="0" smtClean="0"/>
              <a:t>10 </a:t>
            </a:r>
            <a:r>
              <a:rPr lang="en-US" dirty="0"/>
              <a:t>tens. </a:t>
            </a:r>
          </a:p>
          <a:p>
            <a:pPr marL="0" indent="0">
              <a:buNone/>
            </a:pPr>
            <a:endParaRPr lang="en-US" dirty="0"/>
          </a:p>
        </p:txBody>
      </p:sp>
      <p:sp>
        <p:nvSpPr>
          <p:cNvPr id="5" name="Footer Placeholder 4"/>
          <p:cNvSpPr>
            <a:spLocks noGrp="1"/>
          </p:cNvSpPr>
          <p:nvPr>
            <p:ph type="ftr" sz="quarter" idx="11"/>
          </p:nvPr>
        </p:nvSpPr>
        <p:spPr>
          <a:xfrm>
            <a:off x="264458" y="6275668"/>
            <a:ext cx="5429582"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4355192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ssolv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many tens are in…</a:t>
            </a:r>
          </a:p>
        </p:txBody>
      </p:sp>
      <p:sp>
        <p:nvSpPr>
          <p:cNvPr id="3" name="Content Placeholder 2"/>
          <p:cNvSpPr>
            <a:spLocks noGrp="1"/>
          </p:cNvSpPr>
          <p:nvPr>
            <p:ph idx="1"/>
          </p:nvPr>
        </p:nvSpPr>
        <p:spPr/>
        <p:txBody>
          <a:bodyPr>
            <a:normAutofit/>
          </a:bodyPr>
          <a:lstStyle/>
          <a:p>
            <a:r>
              <a:rPr lang="en-US" dirty="0" smtClean="0"/>
              <a:t>110 </a:t>
            </a:r>
            <a:r>
              <a:rPr lang="en-US" dirty="0"/>
              <a:t>ones = _____ </a:t>
            </a:r>
            <a:r>
              <a:rPr lang="en-US" dirty="0" smtClean="0"/>
              <a:t>ten </a:t>
            </a:r>
          </a:p>
          <a:p>
            <a:r>
              <a:rPr lang="en-US" dirty="0" smtClean="0"/>
              <a:t>11 ten</a:t>
            </a:r>
          </a:p>
          <a:p>
            <a:r>
              <a:rPr lang="en-US" dirty="0" smtClean="0"/>
              <a:t>120 </a:t>
            </a:r>
            <a:r>
              <a:rPr lang="en-US" dirty="0"/>
              <a:t>ones = _____ </a:t>
            </a:r>
            <a:r>
              <a:rPr lang="en-US" dirty="0" smtClean="0"/>
              <a:t>tens </a:t>
            </a:r>
          </a:p>
          <a:p>
            <a:r>
              <a:rPr lang="en-US" dirty="0" smtClean="0"/>
              <a:t>12 </a:t>
            </a:r>
            <a:r>
              <a:rPr lang="en-US" dirty="0"/>
              <a:t>tens. </a:t>
            </a:r>
            <a:endParaRPr lang="en-US" dirty="0" smtClean="0"/>
          </a:p>
          <a:p>
            <a:r>
              <a:rPr lang="en-US" dirty="0" smtClean="0"/>
              <a:t>170 ones</a:t>
            </a:r>
            <a:r>
              <a:rPr lang="en-US" dirty="0"/>
              <a:t> </a:t>
            </a:r>
            <a:r>
              <a:rPr lang="en-US" dirty="0" smtClean="0"/>
              <a:t>= ____ tens</a:t>
            </a:r>
          </a:p>
          <a:p>
            <a:r>
              <a:rPr lang="en-US" dirty="0" smtClean="0"/>
              <a:t>17 </a:t>
            </a:r>
            <a:r>
              <a:rPr lang="en-US" dirty="0"/>
              <a:t>tens. </a:t>
            </a:r>
          </a:p>
          <a:p>
            <a:pPr marL="0" indent="0">
              <a:buNone/>
            </a:pPr>
            <a:endParaRPr lang="en-US" dirty="0"/>
          </a:p>
        </p:txBody>
      </p:sp>
      <p:sp>
        <p:nvSpPr>
          <p:cNvPr id="5" name="Footer Placeholder 4"/>
          <p:cNvSpPr>
            <a:spLocks noGrp="1"/>
          </p:cNvSpPr>
          <p:nvPr>
            <p:ph type="ftr" sz="quarter" idx="11"/>
          </p:nvPr>
        </p:nvSpPr>
        <p:spPr>
          <a:xfrm>
            <a:off x="264458" y="6275668"/>
            <a:ext cx="5358228"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16308967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in)">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many tens are in…</a:t>
            </a:r>
          </a:p>
        </p:txBody>
      </p:sp>
      <p:sp>
        <p:nvSpPr>
          <p:cNvPr id="3" name="Content Placeholder 2"/>
          <p:cNvSpPr>
            <a:spLocks noGrp="1"/>
          </p:cNvSpPr>
          <p:nvPr>
            <p:ph idx="1"/>
          </p:nvPr>
        </p:nvSpPr>
        <p:spPr>
          <a:xfrm>
            <a:off x="549275" y="1600200"/>
            <a:ext cx="8042276" cy="4869173"/>
          </a:xfrm>
        </p:spPr>
        <p:txBody>
          <a:bodyPr>
            <a:normAutofit/>
          </a:bodyPr>
          <a:lstStyle/>
          <a:p>
            <a:r>
              <a:rPr lang="en-US" dirty="0" smtClean="0"/>
              <a:t>270 </a:t>
            </a:r>
            <a:r>
              <a:rPr lang="en-US" dirty="0"/>
              <a:t>ones = _____ </a:t>
            </a:r>
            <a:r>
              <a:rPr lang="en-US" dirty="0" smtClean="0"/>
              <a:t>ten </a:t>
            </a:r>
          </a:p>
          <a:p>
            <a:r>
              <a:rPr lang="en-US" dirty="0" smtClean="0"/>
              <a:t>27 ten</a:t>
            </a:r>
          </a:p>
          <a:p>
            <a:r>
              <a:rPr lang="en-US" dirty="0" smtClean="0"/>
              <a:t>670 </a:t>
            </a:r>
            <a:r>
              <a:rPr lang="en-US" dirty="0"/>
              <a:t>ones = _____ </a:t>
            </a:r>
            <a:r>
              <a:rPr lang="en-US" dirty="0" smtClean="0"/>
              <a:t>tens </a:t>
            </a:r>
          </a:p>
          <a:p>
            <a:r>
              <a:rPr lang="en-US" dirty="0" smtClean="0"/>
              <a:t>67 </a:t>
            </a:r>
            <a:r>
              <a:rPr lang="en-US" dirty="0"/>
              <a:t>tens. </a:t>
            </a:r>
            <a:endParaRPr lang="en-US" dirty="0" smtClean="0"/>
          </a:p>
          <a:p>
            <a:r>
              <a:rPr lang="en-US" dirty="0" smtClean="0"/>
              <a:t>640 ones</a:t>
            </a:r>
            <a:r>
              <a:rPr lang="en-US" dirty="0"/>
              <a:t> </a:t>
            </a:r>
            <a:r>
              <a:rPr lang="en-US" dirty="0" smtClean="0"/>
              <a:t>= ____ tens</a:t>
            </a:r>
          </a:p>
          <a:p>
            <a:r>
              <a:rPr lang="en-US" dirty="0" smtClean="0"/>
              <a:t>64 </a:t>
            </a:r>
            <a:r>
              <a:rPr lang="en-US" dirty="0"/>
              <a:t>tens. </a:t>
            </a:r>
          </a:p>
          <a:p>
            <a:r>
              <a:rPr lang="en-US" dirty="0" smtClean="0"/>
              <a:t>830 </a:t>
            </a:r>
            <a:r>
              <a:rPr lang="en-US" dirty="0"/>
              <a:t>ones = ____ </a:t>
            </a:r>
            <a:r>
              <a:rPr lang="en-US" dirty="0" smtClean="0"/>
              <a:t>tens</a:t>
            </a:r>
          </a:p>
          <a:p>
            <a:r>
              <a:rPr lang="en-US" dirty="0" smtClean="0"/>
              <a:t>83 </a:t>
            </a:r>
            <a:r>
              <a:rPr lang="en-US" dirty="0"/>
              <a:t>tens. </a:t>
            </a:r>
          </a:p>
          <a:p>
            <a:endParaRPr lang="en-US" dirty="0"/>
          </a:p>
          <a:p>
            <a:endParaRPr lang="en-US" dirty="0"/>
          </a:p>
        </p:txBody>
      </p:sp>
      <p:sp>
        <p:nvSpPr>
          <p:cNvPr id="5" name="Footer Placeholder 4"/>
          <p:cNvSpPr>
            <a:spLocks noGrp="1"/>
          </p:cNvSpPr>
          <p:nvPr>
            <p:ph type="ftr" sz="quarter" idx="11"/>
          </p:nvPr>
        </p:nvSpPr>
        <p:spPr>
          <a:xfrm>
            <a:off x="264458" y="6275668"/>
            <a:ext cx="5543748"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9605558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heel(1)">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heel(1)">
                                      <p:cBhvr>
                                        <p:cTn id="3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7657623" cy="943825"/>
          </a:xfrm>
        </p:spPr>
        <p:txBody>
          <a:bodyPr/>
          <a:lstStyle/>
          <a:p>
            <a:r>
              <a:rPr lang="en-US" dirty="0" smtClean="0"/>
              <a:t>Ready to Learn!</a:t>
            </a:r>
            <a:endParaRPr lang="en-US" dirty="0"/>
          </a:p>
        </p:txBody>
      </p:sp>
      <p:sp>
        <p:nvSpPr>
          <p:cNvPr id="3" name="Content Placeholder 2"/>
          <p:cNvSpPr>
            <a:spLocks noGrp="1"/>
          </p:cNvSpPr>
          <p:nvPr>
            <p:ph idx="1"/>
          </p:nvPr>
        </p:nvSpPr>
        <p:spPr>
          <a:xfrm>
            <a:off x="549275" y="1094982"/>
            <a:ext cx="8042276" cy="5213422"/>
          </a:xfrm>
        </p:spPr>
        <p:txBody>
          <a:bodyPr/>
          <a:lstStyle/>
          <a:p>
            <a:r>
              <a:rPr lang="en-US" dirty="0" smtClean="0"/>
              <a:t>Now we are going to get out white boards to practice more place value. </a:t>
            </a:r>
          </a:p>
          <a:p>
            <a:r>
              <a:rPr lang="en-US" dirty="0" smtClean="0"/>
              <a:t>Who remembers expectations for white boards?</a:t>
            </a:r>
          </a:p>
          <a:p>
            <a:r>
              <a:rPr lang="en-US" dirty="0" smtClean="0"/>
              <a:t>You only write on the white side of the white board with your white board marker.</a:t>
            </a:r>
          </a:p>
          <a:p>
            <a:r>
              <a:rPr lang="en-US" dirty="0" smtClean="0"/>
              <a:t>White board needs to stay flat on your desk unless you are asked to hold it up.</a:t>
            </a:r>
          </a:p>
          <a:p>
            <a:r>
              <a:rPr lang="en-US" dirty="0" smtClean="0"/>
              <a:t>Only math is to be written on the white board.</a:t>
            </a:r>
          </a:p>
          <a:p>
            <a:r>
              <a:rPr lang="en-US" dirty="0" smtClean="0"/>
              <a:t>If your marker runs out, cap it and hold in the air.</a:t>
            </a:r>
          </a:p>
          <a:p>
            <a:endParaRPr lang="en-US" dirty="0" smtClean="0"/>
          </a:p>
        </p:txBody>
      </p:sp>
      <p:sp>
        <p:nvSpPr>
          <p:cNvPr id="5" name="Footer Placeholder 4"/>
          <p:cNvSpPr>
            <a:spLocks noGrp="1"/>
          </p:cNvSpPr>
          <p:nvPr>
            <p:ph type="ftr" sz="quarter" idx="11"/>
          </p:nvPr>
        </p:nvSpPr>
        <p:spPr>
          <a:xfrm>
            <a:off x="264458" y="6275668"/>
            <a:ext cx="5329686"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317490915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606406685"/>
              </p:ext>
            </p:extLst>
          </p:nvPr>
        </p:nvGraphicFramePr>
        <p:xfrm>
          <a:off x="556195" y="3055477"/>
          <a:ext cx="8042274" cy="2448121"/>
        </p:xfrm>
        <a:graphic>
          <a:graphicData uri="http://schemas.openxmlformats.org/drawingml/2006/table">
            <a:tbl>
              <a:tblPr firstRow="1" bandRow="1">
                <a:tableStyleId>{D7AC3CCA-C797-4891-BE02-D94E43425B78}</a:tableStyleId>
              </a:tblPr>
              <a:tblGrid>
                <a:gridCol w="1560319"/>
                <a:gridCol w="1468331"/>
                <a:gridCol w="1481559"/>
                <a:gridCol w="661411"/>
                <a:gridCol w="1494788"/>
                <a:gridCol w="1375866"/>
              </a:tblGrid>
              <a:tr h="2448121">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sz="9600" dirty="0" smtClean="0"/>
                        <a:t>.</a:t>
                      </a:r>
                      <a:endParaRPr lang="en-US" sz="9600" dirty="0"/>
                    </a:p>
                  </a:txBody>
                  <a:tcPr/>
                </a:tc>
                <a:tc>
                  <a:txBody>
                    <a:bodyPr/>
                    <a:lstStyle/>
                    <a:p>
                      <a:endParaRPr lang="en-US" dirty="0"/>
                    </a:p>
                  </a:txBody>
                  <a:tcPr/>
                </a:tc>
                <a:tc>
                  <a:txBody>
                    <a:bodyPr/>
                    <a:lstStyle/>
                    <a:p>
                      <a:endParaRPr lang="en-US" dirty="0"/>
                    </a:p>
                  </a:txBody>
                  <a:tcPr/>
                </a:tc>
              </a:tr>
            </a:tbl>
          </a:graphicData>
        </a:graphic>
      </p:graphicFrame>
      <p:sp>
        <p:nvSpPr>
          <p:cNvPr id="8" name="TextBox 7"/>
          <p:cNvSpPr txBox="1"/>
          <p:nvPr/>
        </p:nvSpPr>
        <p:spPr>
          <a:xfrm>
            <a:off x="806920" y="291056"/>
            <a:ext cx="7751864" cy="1323439"/>
          </a:xfrm>
          <a:prstGeom prst="rect">
            <a:avLst/>
          </a:prstGeom>
          <a:noFill/>
        </p:spPr>
        <p:txBody>
          <a:bodyPr wrap="square" rtlCol="0">
            <a:spAutoFit/>
          </a:bodyPr>
          <a:lstStyle/>
          <a:p>
            <a:r>
              <a:rPr lang="en-US" sz="4000" dirty="0" smtClean="0"/>
              <a:t>Copy this chart down on your white board</a:t>
            </a:r>
          </a:p>
        </p:txBody>
      </p:sp>
      <p:sp>
        <p:nvSpPr>
          <p:cNvPr id="3" name="Footer Placeholder 2"/>
          <p:cNvSpPr>
            <a:spLocks noGrp="1"/>
          </p:cNvSpPr>
          <p:nvPr>
            <p:ph type="ftr" sz="quarter" idx="11"/>
          </p:nvPr>
        </p:nvSpPr>
        <p:spPr>
          <a:xfrm>
            <a:off x="264458" y="6275668"/>
            <a:ext cx="5343957" cy="365125"/>
          </a:xfrm>
        </p:spPr>
        <p:txBody>
          <a:bodyPr/>
          <a:lstStyle/>
          <a:p>
            <a:r>
              <a:rPr lang="en-US" dirty="0" smtClean="0"/>
              <a:t>© Helen </a:t>
            </a:r>
            <a:r>
              <a:rPr lang="en-US" dirty="0" err="1" smtClean="0"/>
              <a:t>Steinhauser</a:t>
            </a:r>
            <a:r>
              <a:rPr lang="en-US" dirty="0" smtClean="0"/>
              <a:t>, jaquette@edtech4ALEKS.com, August 2015. </a:t>
            </a:r>
            <a:endParaRPr lang="en-US" dirty="0"/>
          </a:p>
        </p:txBody>
      </p:sp>
    </p:spTree>
    <p:extLst>
      <p:ext uri="{BB962C8B-B14F-4D97-AF65-F5344CB8AC3E}">
        <p14:creationId xmlns:p14="http://schemas.microsoft.com/office/powerpoint/2010/main" val="282900257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1511</TotalTime>
  <Words>2165</Words>
  <Application>Microsoft Macintosh PowerPoint</Application>
  <PresentationFormat>On-screen Show (4:3)</PresentationFormat>
  <Paragraphs>225</Paragraphs>
  <Slides>32</Slides>
  <Notes>11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Breeze</vt:lpstr>
      <vt:lpstr>Place Value </vt:lpstr>
      <vt:lpstr>Do Now</vt:lpstr>
      <vt:lpstr>Objective/Purpose</vt:lpstr>
      <vt:lpstr>How many tens are in…</vt:lpstr>
      <vt:lpstr>How many tens are in…</vt:lpstr>
      <vt:lpstr>How many tens are in…</vt:lpstr>
      <vt:lpstr>How many tens are in…</vt:lpstr>
      <vt:lpstr>Ready to Learn!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Application Problem</vt:lpstr>
      <vt:lpstr>Ready to Learn!</vt:lpstr>
      <vt:lpstr>0.4 × 10 </vt:lpstr>
      <vt:lpstr>0.04 × 10 </vt:lpstr>
      <vt:lpstr>0.004 × 10 </vt:lpstr>
      <vt:lpstr>6 ÷ 10 </vt:lpstr>
      <vt:lpstr>6 ÷ 100 </vt:lpstr>
      <vt:lpstr>6 ÷ 1,000 </vt:lpstr>
      <vt:lpstr>You do it together</vt:lpstr>
      <vt:lpstr>You do it alone</vt:lpstr>
      <vt:lpstr>You do it alone</vt:lpstr>
      <vt:lpstr>Independent Practice</vt:lpstr>
      <vt:lpstr>Discussion</vt:lpstr>
      <vt:lpstr>Discussion</vt:lpstr>
      <vt:lpstr>Exit Ticket</vt:lpstr>
    </vt:vector>
  </TitlesOfParts>
  <Company>University of Wisconsin-Milwaukee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Value </dc:title>
  <dc:creator>Helen Steinhauser</dc:creator>
  <cp:lastModifiedBy>Susette Jaquette</cp:lastModifiedBy>
  <cp:revision>56</cp:revision>
  <dcterms:created xsi:type="dcterms:W3CDTF">2015-08-03T21:34:46Z</dcterms:created>
  <dcterms:modified xsi:type="dcterms:W3CDTF">2015-08-06T02:27:19Z</dcterms:modified>
</cp:coreProperties>
</file>