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58" r:id="rId4"/>
    <p:sldId id="264" r:id="rId5"/>
    <p:sldId id="265" r:id="rId6"/>
    <p:sldId id="263" r:id="rId7"/>
    <p:sldId id="266" r:id="rId8"/>
    <p:sldId id="267" r:id="rId9"/>
    <p:sldId id="268" r:id="rId10"/>
    <p:sldId id="270" r:id="rId11"/>
    <p:sldId id="271" r:id="rId12"/>
    <p:sldId id="269" r:id="rId13"/>
    <p:sldId id="273" r:id="rId14"/>
    <p:sldId id="274" r:id="rId15"/>
    <p:sldId id="275" r:id="rId16"/>
    <p:sldId id="276" r:id="rId17"/>
    <p:sldId id="277" r:id="rId18"/>
    <p:sldId id="259" r:id="rId19"/>
    <p:sldId id="278" r:id="rId20"/>
    <p:sldId id="262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-152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handoutMaster" Target="handoutMasters/handout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7D7FEF-C94F-564A-B732-2030F4EF33C3}" type="datetimeFigureOut">
              <a:rPr lang="en-US" smtClean="0"/>
              <a:t>9/6/15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7BFBCD-A543-E145-B89D-316713E68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05740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AA2435-2BD0-814D-A46E-4BC56616A6F3}" type="datetimeFigureOut">
              <a:rPr lang="en-US" smtClean="0"/>
              <a:t>9/6/15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FAC116-44E1-1440-9218-1B4D0D25A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6836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1BA8C-DBB7-F841-ADDA-0F9CCC2B8C12}" type="datetime1">
              <a:rPr lang="en-US" smtClean="0"/>
              <a:t>9/6/15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</a:t>
            </a: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696646E-B2DA-0944-A74F-2A1BE184F22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9EE83-66D4-6244-A54F-2A68057C9B24}" type="datetime1">
              <a:rPr lang="en-US" smtClean="0"/>
              <a:t>9/6/15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6646E-B2DA-0944-A74F-2A1BE184F2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0B6A9-A7EA-7F40-A45C-99DAF6DF085C}" type="datetime1">
              <a:rPr lang="en-US" smtClean="0"/>
              <a:t>9/6/15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6646E-B2DA-0944-A74F-2A1BE184F2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E6080-52DC-E54D-B893-D042E41DD5CB}" type="datetime1">
              <a:rPr lang="en-US" smtClean="0"/>
              <a:t>9/6/15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6646E-B2DA-0944-A74F-2A1BE184F2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8CBAA-6767-314C-8E96-FE7596AE9578}" type="datetime1">
              <a:rPr lang="en-US" smtClean="0"/>
              <a:t>9/6/15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6646E-B2DA-0944-A74F-2A1BE184F22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52404-8825-F04D-A73C-45ED76D9E880}" type="datetime1">
              <a:rPr lang="en-US" smtClean="0"/>
              <a:t>9/6/15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6646E-B2DA-0944-A74F-2A1BE184F2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303C0-0D5F-3F44-B0D4-B597F6D05D95}" type="datetime1">
              <a:rPr lang="en-US" smtClean="0"/>
              <a:t>9/6/15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6646E-B2DA-0944-A74F-2A1BE184F2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5896B-B910-9547-ACEF-496416B0B628}" type="datetime1">
              <a:rPr lang="en-US" smtClean="0"/>
              <a:t>9/6/15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6646E-B2DA-0944-A74F-2A1BE184F2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45164-D9F8-2F4B-9D6F-50760A2895EC}" type="datetime1">
              <a:rPr lang="en-US" smtClean="0"/>
              <a:t>9/6/15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6646E-B2DA-0944-A74F-2A1BE184F2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7AC7F-963E-1748-A541-DFD5B171F17A}" type="datetime1">
              <a:rPr lang="en-US" smtClean="0"/>
              <a:t>9/6/15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6646E-B2DA-0944-A74F-2A1BE184F22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7135E-2C10-134A-911D-1E8FCE488AC0}" type="datetime1">
              <a:rPr lang="en-US" smtClean="0"/>
              <a:t>9/6/15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6646E-B2DA-0944-A74F-2A1BE184F22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</a:t>
            </a: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923F4B06-9344-FB4C-AB50-0746583E0306}" type="datetime1">
              <a:rPr lang="en-US" smtClean="0"/>
              <a:t>9/6/15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© Helen Steinhauser, jaquette@edtech4ALEKS.com, August 2015.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8696646E-B2DA-0944-A74F-2A1BE184F22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Grade 3, Module 1, lesson1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Multiplication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42805" y="6356350"/>
            <a:ext cx="5376995" cy="365125"/>
          </a:xfrm>
        </p:spPr>
        <p:txBody>
          <a:bodyPr/>
          <a:lstStyle/>
          <a:p>
            <a:r>
              <a:rPr lang="en-US" dirty="0" smtClean="0"/>
              <a:t>© Helen </a:t>
            </a:r>
            <a:r>
              <a:rPr lang="en-US" dirty="0" err="1" smtClean="0"/>
              <a:t>Steinhauser</a:t>
            </a:r>
            <a:r>
              <a:rPr lang="en-US" dirty="0" smtClean="0"/>
              <a:t>, jaquette@edtech4ALEKS.com, August 2015.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10636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do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445122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Now each group is going to receive 12 </a:t>
            </a:r>
            <a:r>
              <a:rPr lang="en-US" dirty="0"/>
              <a:t>counters each.</a:t>
            </a:r>
          </a:p>
          <a:p>
            <a:r>
              <a:rPr lang="en-US" dirty="0" smtClean="0"/>
              <a:t>Watch me use the  </a:t>
            </a:r>
            <a:r>
              <a:rPr lang="en-US" dirty="0"/>
              <a:t>counters to make </a:t>
            </a:r>
            <a:r>
              <a:rPr lang="en-US" b="1" dirty="0"/>
              <a:t>equal groups </a:t>
            </a:r>
            <a:r>
              <a:rPr lang="en-US" dirty="0"/>
              <a:t>of two.  </a:t>
            </a:r>
            <a:endParaRPr lang="en-US" dirty="0" smtClean="0"/>
          </a:p>
          <a:p>
            <a:r>
              <a:rPr lang="en-US" dirty="0" smtClean="0"/>
              <a:t>How </a:t>
            </a:r>
            <a:r>
              <a:rPr lang="en-US" dirty="0"/>
              <a:t>many counters </a:t>
            </a:r>
            <a:r>
              <a:rPr lang="en-US" dirty="0" smtClean="0"/>
              <a:t>did I </a:t>
            </a:r>
            <a:r>
              <a:rPr lang="en-US" dirty="0"/>
              <a:t>put in each group?  Show with your fingers</a:t>
            </a:r>
            <a:r>
              <a:rPr lang="en-US" dirty="0" smtClean="0"/>
              <a:t>.</a:t>
            </a:r>
          </a:p>
          <a:p>
            <a:r>
              <a:rPr lang="en-US" dirty="0" smtClean="0"/>
              <a:t>2</a:t>
            </a:r>
            <a:endParaRPr lang="en-US" dirty="0"/>
          </a:p>
          <a:p>
            <a:r>
              <a:rPr lang="en-US" dirty="0" smtClean="0"/>
              <a:t>How </a:t>
            </a:r>
            <a:r>
              <a:rPr lang="en-US" dirty="0"/>
              <a:t>many equal groups of two did I</a:t>
            </a:r>
            <a:r>
              <a:rPr lang="en-US" dirty="0" smtClean="0"/>
              <a:t> </a:t>
            </a:r>
            <a:r>
              <a:rPr lang="en-US" dirty="0"/>
              <a:t>make?  </a:t>
            </a:r>
            <a:endParaRPr lang="en-US" dirty="0" smtClean="0"/>
          </a:p>
          <a:p>
            <a:r>
              <a:rPr lang="en-US" dirty="0" smtClean="0"/>
              <a:t>6 </a:t>
            </a:r>
            <a:r>
              <a:rPr lang="en-US" dirty="0"/>
              <a:t>groups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5079633" y="1852173"/>
            <a:ext cx="423302" cy="43658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5079633" y="4302260"/>
            <a:ext cx="423302" cy="43658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816280" y="1852173"/>
            <a:ext cx="423302" cy="436583"/>
          </a:xfrm>
          <a:prstGeom prst="ellipse">
            <a:avLst/>
          </a:prstGeom>
          <a:ln w="190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079633" y="2614173"/>
            <a:ext cx="423302" cy="43658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569735" y="1852173"/>
            <a:ext cx="423302" cy="43658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841633" y="2614173"/>
            <a:ext cx="423302" cy="43658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569735" y="2614173"/>
            <a:ext cx="423302" cy="43658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569735" y="4302260"/>
            <a:ext cx="423302" cy="43658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569735" y="3442064"/>
            <a:ext cx="423302" cy="43658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5816280" y="3442064"/>
            <a:ext cx="423302" cy="43658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5816280" y="4302260"/>
            <a:ext cx="423302" cy="43658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5079633" y="3442064"/>
            <a:ext cx="423302" cy="43658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4841525" y="1600200"/>
            <a:ext cx="1613841" cy="913463"/>
          </a:xfrm>
          <a:prstGeom prst="ellipse">
            <a:avLst/>
          </a:prstGeom>
          <a:solidFill>
            <a:schemeClr val="accent2">
              <a:alpha val="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4841525" y="4107506"/>
            <a:ext cx="1613841" cy="913463"/>
          </a:xfrm>
          <a:prstGeom prst="ellipse">
            <a:avLst/>
          </a:prstGeom>
          <a:solidFill>
            <a:schemeClr val="accent2">
              <a:alpha val="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4841525" y="3194043"/>
            <a:ext cx="1613841" cy="913463"/>
          </a:xfrm>
          <a:prstGeom prst="ellipse">
            <a:avLst/>
          </a:prstGeom>
          <a:solidFill>
            <a:schemeClr val="accent2">
              <a:alpha val="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4841525" y="2513663"/>
            <a:ext cx="1613841" cy="913463"/>
          </a:xfrm>
          <a:prstGeom prst="ellipse">
            <a:avLst/>
          </a:prstGeom>
          <a:solidFill>
            <a:schemeClr val="accent2">
              <a:alpha val="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 rot="5400000">
            <a:off x="5914746" y="1950389"/>
            <a:ext cx="1613841" cy="913463"/>
          </a:xfrm>
          <a:prstGeom prst="ellipse">
            <a:avLst/>
          </a:prstGeom>
          <a:solidFill>
            <a:schemeClr val="accent2">
              <a:alpha val="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 rot="5605431">
            <a:off x="5975683" y="3622383"/>
            <a:ext cx="1613841" cy="913463"/>
          </a:xfrm>
          <a:prstGeom prst="ellipse">
            <a:avLst/>
          </a:prstGeom>
          <a:solidFill>
            <a:schemeClr val="accent2">
              <a:alpha val="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>
          <a:xfrm>
            <a:off x="426128" y="6356350"/>
            <a:ext cx="5593672" cy="365125"/>
          </a:xfrm>
        </p:spPr>
        <p:txBody>
          <a:bodyPr/>
          <a:lstStyle/>
          <a:p>
            <a:r>
              <a:rPr lang="en-US" dirty="0" smtClean="0"/>
              <a:t>© Helen </a:t>
            </a:r>
            <a:r>
              <a:rPr lang="en-US" dirty="0" err="1" smtClean="0"/>
              <a:t>Steinhauser</a:t>
            </a:r>
            <a:r>
              <a:rPr lang="en-US" dirty="0" smtClean="0"/>
              <a:t>, jaquette@edtech4ALEKS.com, August 2015.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183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do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6 </a:t>
            </a:r>
            <a:r>
              <a:rPr lang="en-US" dirty="0"/>
              <a:t>equal groups of how many counters? </a:t>
            </a:r>
          </a:p>
          <a:p>
            <a:r>
              <a:rPr lang="en-US" dirty="0" smtClean="0"/>
              <a:t>2 counters</a:t>
            </a:r>
          </a:p>
          <a:p>
            <a:r>
              <a:rPr lang="en-US" dirty="0" smtClean="0"/>
              <a:t>How </a:t>
            </a:r>
            <a:r>
              <a:rPr lang="en-US" dirty="0"/>
              <a:t>many counters all together</a:t>
            </a:r>
            <a:r>
              <a:rPr lang="en-US" dirty="0" smtClean="0"/>
              <a:t>?</a:t>
            </a:r>
          </a:p>
          <a:p>
            <a:r>
              <a:rPr lang="en-US" dirty="0" smtClean="0"/>
              <a:t>12 counters.</a:t>
            </a:r>
          </a:p>
          <a:p>
            <a:r>
              <a:rPr lang="en-US" dirty="0" smtClean="0"/>
              <a:t>Write </a:t>
            </a:r>
            <a:r>
              <a:rPr lang="en-US" dirty="0"/>
              <a:t>an addition sentence to show your groups on your personal white board. </a:t>
            </a:r>
            <a:endParaRPr lang="en-US" dirty="0" smtClean="0"/>
          </a:p>
          <a:p>
            <a:r>
              <a:rPr lang="en-US" dirty="0" smtClean="0"/>
              <a:t>2 </a:t>
            </a:r>
            <a:r>
              <a:rPr lang="en-US" dirty="0"/>
              <a:t>+ 2 + 2 + 2 + 2 + 2 = 12.) </a:t>
            </a:r>
          </a:p>
          <a:p>
            <a:r>
              <a:rPr lang="en-US" dirty="0" smtClean="0"/>
              <a:t>In </a:t>
            </a:r>
            <a:r>
              <a:rPr lang="en-US" dirty="0"/>
              <a:t>unit form, how many twos did we add to make 12</a:t>
            </a:r>
            <a:r>
              <a:rPr lang="en-US" dirty="0" smtClean="0"/>
              <a:t>?</a:t>
            </a:r>
          </a:p>
          <a:p>
            <a:r>
              <a:rPr lang="en-US" dirty="0" smtClean="0"/>
              <a:t>6 </a:t>
            </a:r>
            <a:r>
              <a:rPr lang="en-US" dirty="0"/>
              <a:t>twos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26128" y="6356350"/>
            <a:ext cx="5593672" cy="365125"/>
          </a:xfrm>
        </p:spPr>
        <p:txBody>
          <a:bodyPr/>
          <a:lstStyle/>
          <a:p>
            <a:r>
              <a:rPr lang="en-US" dirty="0" smtClean="0"/>
              <a:t>© Helen </a:t>
            </a:r>
            <a:r>
              <a:rPr lang="en-US" dirty="0" err="1" smtClean="0"/>
              <a:t>Steinhauser</a:t>
            </a:r>
            <a:r>
              <a:rPr lang="en-US" dirty="0" smtClean="0"/>
              <a:t>, jaquette@edtech4ALEKS.com, August 2015.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35795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Write </a:t>
            </a:r>
            <a:r>
              <a:rPr lang="en-US" dirty="0"/>
              <a:t>6 twos = 12 under the addition </a:t>
            </a:r>
            <a:r>
              <a:rPr lang="en-US" dirty="0" smtClean="0"/>
              <a:t>sentence</a:t>
            </a:r>
            <a:endParaRPr lang="en-US" dirty="0"/>
          </a:p>
          <a:p>
            <a:r>
              <a:rPr lang="en-US" dirty="0" smtClean="0"/>
              <a:t>6 </a:t>
            </a:r>
            <a:r>
              <a:rPr lang="en-US" b="1" dirty="0"/>
              <a:t>×</a:t>
            </a:r>
            <a:r>
              <a:rPr lang="en-US" dirty="0"/>
              <a:t> 2 is another way to write 2 + 2 + 2 + 2 + 2 + 2 or 6 twos.  </a:t>
            </a:r>
          </a:p>
          <a:p>
            <a:r>
              <a:rPr lang="en-US" dirty="0" smtClean="0"/>
              <a:t>Write </a:t>
            </a:r>
            <a:r>
              <a:rPr lang="en-US" dirty="0"/>
              <a:t>6 × 2 = 12 </a:t>
            </a:r>
          </a:p>
          <a:p>
            <a:r>
              <a:rPr lang="en-US" dirty="0" smtClean="0"/>
              <a:t>These </a:t>
            </a:r>
            <a:r>
              <a:rPr lang="en-US" dirty="0"/>
              <a:t>number sentences are all saying the same thing.  </a:t>
            </a:r>
            <a:endParaRPr lang="en-US" dirty="0" smtClean="0"/>
          </a:p>
          <a:p>
            <a:r>
              <a:rPr lang="en-US" dirty="0" smtClean="0"/>
              <a:t>How do you say 6 x 2 = ? </a:t>
            </a:r>
            <a:endParaRPr lang="en-US" dirty="0"/>
          </a:p>
          <a:p>
            <a:r>
              <a:rPr lang="en-US" dirty="0" smtClean="0"/>
              <a:t>How did you read the x? Why did you do that?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41925" y="6356350"/>
            <a:ext cx="5777875" cy="365125"/>
          </a:xfrm>
        </p:spPr>
        <p:txBody>
          <a:bodyPr/>
          <a:lstStyle/>
          <a:p>
            <a:r>
              <a:rPr lang="en-US" dirty="0" smtClean="0"/>
              <a:t>© Helen </a:t>
            </a:r>
            <a:r>
              <a:rPr lang="en-US" dirty="0" err="1" smtClean="0"/>
              <a:t>Steinhauser</a:t>
            </a:r>
            <a:r>
              <a:rPr lang="en-US" dirty="0" smtClean="0"/>
              <a:t>, jaquette@edtech4ALEKS.com, August 2015.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3869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do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445122" cy="452596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Lets use the  </a:t>
            </a:r>
            <a:r>
              <a:rPr lang="en-US" dirty="0"/>
              <a:t>counters to make </a:t>
            </a:r>
            <a:r>
              <a:rPr lang="en-US" b="1" dirty="0"/>
              <a:t>equal groups </a:t>
            </a:r>
            <a:r>
              <a:rPr lang="en-US" dirty="0"/>
              <a:t>of </a:t>
            </a:r>
            <a:r>
              <a:rPr lang="en-US" dirty="0" smtClean="0"/>
              <a:t>three.  </a:t>
            </a:r>
          </a:p>
          <a:p>
            <a:r>
              <a:rPr lang="en-US" dirty="0" smtClean="0"/>
              <a:t>How </a:t>
            </a:r>
            <a:r>
              <a:rPr lang="en-US" dirty="0"/>
              <a:t>many counters </a:t>
            </a:r>
            <a:r>
              <a:rPr lang="en-US" dirty="0" smtClean="0"/>
              <a:t>did we </a:t>
            </a:r>
            <a:r>
              <a:rPr lang="en-US" dirty="0"/>
              <a:t>put in each group?  Show with your fingers</a:t>
            </a:r>
            <a:r>
              <a:rPr lang="en-US" dirty="0" smtClean="0"/>
              <a:t>.</a:t>
            </a:r>
          </a:p>
          <a:p>
            <a:r>
              <a:rPr lang="en-US" dirty="0"/>
              <a:t>3</a:t>
            </a:r>
          </a:p>
          <a:p>
            <a:r>
              <a:rPr lang="en-US" dirty="0" smtClean="0"/>
              <a:t>How </a:t>
            </a:r>
            <a:r>
              <a:rPr lang="en-US" dirty="0"/>
              <a:t>many equal groups of two did I</a:t>
            </a:r>
            <a:r>
              <a:rPr lang="en-US" dirty="0" smtClean="0"/>
              <a:t> </a:t>
            </a:r>
            <a:r>
              <a:rPr lang="en-US" dirty="0"/>
              <a:t>make?  </a:t>
            </a:r>
            <a:endParaRPr lang="en-US" dirty="0" smtClean="0"/>
          </a:p>
          <a:p>
            <a:r>
              <a:rPr lang="en-US" dirty="0"/>
              <a:t>4</a:t>
            </a:r>
            <a:r>
              <a:rPr lang="en-US" dirty="0" smtClean="0"/>
              <a:t> </a:t>
            </a:r>
            <a:r>
              <a:rPr lang="en-US" dirty="0"/>
              <a:t>groups</a:t>
            </a:r>
            <a:r>
              <a:rPr lang="en-US" dirty="0" smtClean="0"/>
              <a:t>.</a:t>
            </a:r>
          </a:p>
          <a:p>
            <a:r>
              <a:rPr lang="en-US" dirty="0" smtClean="0"/>
              <a:t>Write the number sentences that correspond to our model.</a:t>
            </a:r>
          </a:p>
          <a:p>
            <a:r>
              <a:rPr lang="en-US" dirty="0" smtClean="0"/>
              <a:t>Example: 3 x 4 =12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5079633" y="1852173"/>
            <a:ext cx="423302" cy="43658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5079633" y="4302260"/>
            <a:ext cx="423302" cy="43658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816280" y="1852173"/>
            <a:ext cx="423302" cy="436583"/>
          </a:xfrm>
          <a:prstGeom prst="ellipse">
            <a:avLst/>
          </a:prstGeom>
          <a:ln w="190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079633" y="2614173"/>
            <a:ext cx="423302" cy="43658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569735" y="1852173"/>
            <a:ext cx="423302" cy="43658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841633" y="2614173"/>
            <a:ext cx="423302" cy="43658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569735" y="2614173"/>
            <a:ext cx="423302" cy="43658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569735" y="4302260"/>
            <a:ext cx="423302" cy="43658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569735" y="3442064"/>
            <a:ext cx="423302" cy="43658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5816280" y="3442064"/>
            <a:ext cx="423302" cy="43658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5816280" y="4302260"/>
            <a:ext cx="423302" cy="43658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5079633" y="3442064"/>
            <a:ext cx="423302" cy="43658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4841525" y="1600200"/>
            <a:ext cx="2381078" cy="913463"/>
          </a:xfrm>
          <a:prstGeom prst="ellipse">
            <a:avLst/>
          </a:prstGeom>
          <a:solidFill>
            <a:schemeClr val="accent2">
              <a:alpha val="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4841525" y="4107506"/>
            <a:ext cx="2539816" cy="913463"/>
          </a:xfrm>
          <a:prstGeom prst="ellipse">
            <a:avLst/>
          </a:prstGeom>
          <a:solidFill>
            <a:schemeClr val="accent2">
              <a:alpha val="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4841525" y="3194043"/>
            <a:ext cx="2381078" cy="913463"/>
          </a:xfrm>
          <a:prstGeom prst="ellipse">
            <a:avLst/>
          </a:prstGeom>
          <a:solidFill>
            <a:schemeClr val="accent2">
              <a:alpha val="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4841525" y="2513663"/>
            <a:ext cx="2539816" cy="913463"/>
          </a:xfrm>
          <a:prstGeom prst="ellipse">
            <a:avLst/>
          </a:prstGeom>
          <a:solidFill>
            <a:schemeClr val="accent2">
              <a:alpha val="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>
          <a:xfrm>
            <a:off x="136083" y="6356350"/>
            <a:ext cx="5883717" cy="365125"/>
          </a:xfrm>
        </p:spPr>
        <p:txBody>
          <a:bodyPr/>
          <a:lstStyle/>
          <a:p>
            <a:r>
              <a:rPr lang="en-US" dirty="0" smtClean="0"/>
              <a:t>© Helen </a:t>
            </a:r>
            <a:r>
              <a:rPr lang="en-US" dirty="0" err="1" smtClean="0"/>
              <a:t>Steinhauser</a:t>
            </a:r>
            <a:r>
              <a:rPr lang="en-US" dirty="0" smtClean="0"/>
              <a:t>, jaquette@edtech4ALEKS.com, August 2015.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6570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 do it together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445122" cy="4525963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Lets use the  </a:t>
            </a:r>
            <a:r>
              <a:rPr lang="en-US" dirty="0"/>
              <a:t>counters to make </a:t>
            </a:r>
            <a:r>
              <a:rPr lang="en-US" b="1" dirty="0"/>
              <a:t>equal groups </a:t>
            </a:r>
            <a:r>
              <a:rPr lang="en-US" dirty="0"/>
              <a:t>of </a:t>
            </a:r>
            <a:r>
              <a:rPr lang="en-US" dirty="0" smtClean="0"/>
              <a:t>four with your partner.  Try to write a number sentence describing your model. </a:t>
            </a:r>
          </a:p>
          <a:p>
            <a:r>
              <a:rPr lang="en-US" dirty="0" smtClean="0"/>
              <a:t>How </a:t>
            </a:r>
            <a:r>
              <a:rPr lang="en-US" dirty="0"/>
              <a:t>many counters </a:t>
            </a:r>
            <a:r>
              <a:rPr lang="en-US" dirty="0" smtClean="0"/>
              <a:t>did we </a:t>
            </a:r>
            <a:r>
              <a:rPr lang="en-US" dirty="0"/>
              <a:t>put in each group?  Show with your fingers</a:t>
            </a:r>
            <a:r>
              <a:rPr lang="en-US" dirty="0" smtClean="0"/>
              <a:t>.</a:t>
            </a:r>
          </a:p>
          <a:p>
            <a:r>
              <a:rPr lang="en-US" dirty="0" smtClean="0"/>
              <a:t>4</a:t>
            </a:r>
            <a:endParaRPr lang="en-US" dirty="0"/>
          </a:p>
          <a:p>
            <a:r>
              <a:rPr lang="en-US" dirty="0" smtClean="0"/>
              <a:t>How </a:t>
            </a:r>
            <a:r>
              <a:rPr lang="en-US" dirty="0"/>
              <a:t>many equal groups of two did I</a:t>
            </a:r>
            <a:r>
              <a:rPr lang="en-US" dirty="0" smtClean="0"/>
              <a:t> </a:t>
            </a:r>
            <a:r>
              <a:rPr lang="en-US" dirty="0"/>
              <a:t>make?  </a:t>
            </a:r>
            <a:endParaRPr lang="en-US" dirty="0" smtClean="0"/>
          </a:p>
          <a:p>
            <a:r>
              <a:rPr lang="en-US" dirty="0" smtClean="0"/>
              <a:t>3 </a:t>
            </a:r>
            <a:r>
              <a:rPr lang="en-US" dirty="0"/>
              <a:t>groups</a:t>
            </a:r>
            <a:r>
              <a:rPr lang="en-US" dirty="0" smtClean="0"/>
              <a:t>.</a:t>
            </a:r>
          </a:p>
          <a:p>
            <a:r>
              <a:rPr lang="en-US" dirty="0" smtClean="0"/>
              <a:t>Write the number sentences that correspond to our model.</a:t>
            </a:r>
          </a:p>
          <a:p>
            <a:r>
              <a:rPr lang="en-US" dirty="0" smtClean="0"/>
              <a:t>Example: 3 x 4 =12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5079633" y="1852173"/>
            <a:ext cx="423302" cy="43658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5079633" y="4302260"/>
            <a:ext cx="423302" cy="43658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816280" y="1852173"/>
            <a:ext cx="423302" cy="436583"/>
          </a:xfrm>
          <a:prstGeom prst="ellipse">
            <a:avLst/>
          </a:prstGeom>
          <a:ln w="190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079633" y="2614173"/>
            <a:ext cx="423302" cy="43658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569735" y="1852173"/>
            <a:ext cx="423302" cy="43658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841633" y="2614173"/>
            <a:ext cx="423302" cy="43658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569735" y="2614173"/>
            <a:ext cx="423302" cy="43658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569735" y="4302260"/>
            <a:ext cx="423302" cy="43658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569735" y="3442064"/>
            <a:ext cx="423302" cy="43658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5816280" y="3442064"/>
            <a:ext cx="423302" cy="43658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5816280" y="4302260"/>
            <a:ext cx="423302" cy="43658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5079633" y="3442064"/>
            <a:ext cx="423302" cy="43658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 rot="5400000">
            <a:off x="4925697" y="2906928"/>
            <a:ext cx="3591935" cy="913463"/>
          </a:xfrm>
          <a:prstGeom prst="ellipse">
            <a:avLst/>
          </a:prstGeom>
          <a:solidFill>
            <a:schemeClr val="accent2">
              <a:alpha val="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 rot="5400000">
            <a:off x="4243065" y="2906927"/>
            <a:ext cx="3591937" cy="913463"/>
          </a:xfrm>
          <a:prstGeom prst="ellipse">
            <a:avLst/>
          </a:prstGeom>
          <a:solidFill>
            <a:schemeClr val="accent2">
              <a:alpha val="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 rot="5400000">
            <a:off x="3495315" y="2906927"/>
            <a:ext cx="3591936" cy="913463"/>
          </a:xfrm>
          <a:prstGeom prst="ellipse">
            <a:avLst/>
          </a:prstGeom>
          <a:solidFill>
            <a:schemeClr val="accent2">
              <a:alpha val="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>
          <a:xfrm>
            <a:off x="302406" y="6371468"/>
            <a:ext cx="5717394" cy="365125"/>
          </a:xfrm>
        </p:spPr>
        <p:txBody>
          <a:bodyPr/>
          <a:lstStyle/>
          <a:p>
            <a:r>
              <a:rPr lang="en-US" dirty="0" smtClean="0"/>
              <a:t>© Helen </a:t>
            </a:r>
            <a:r>
              <a:rPr lang="en-US" dirty="0" err="1" smtClean="0"/>
              <a:t>Steinhauser</a:t>
            </a:r>
            <a:r>
              <a:rPr lang="en-US" dirty="0" smtClean="0"/>
              <a:t>, jaquette@edtech4ALEKS.com, August 2015.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2459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8" grpId="0" animBg="1"/>
      <p:bldP spid="19" grpId="0" animBg="1"/>
      <p:bldP spid="2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 do it alone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445122" cy="4525963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Lets use the  </a:t>
            </a:r>
            <a:r>
              <a:rPr lang="en-US" dirty="0"/>
              <a:t>counters to make </a:t>
            </a:r>
            <a:r>
              <a:rPr lang="en-US" b="1" dirty="0"/>
              <a:t>equal groups </a:t>
            </a:r>
            <a:r>
              <a:rPr lang="en-US" dirty="0"/>
              <a:t>of </a:t>
            </a:r>
            <a:r>
              <a:rPr lang="en-US" dirty="0" smtClean="0"/>
              <a:t>six with your partner.  Try to write a number sentence describing your model. </a:t>
            </a:r>
          </a:p>
          <a:p>
            <a:r>
              <a:rPr lang="en-US" dirty="0" smtClean="0"/>
              <a:t>How </a:t>
            </a:r>
            <a:r>
              <a:rPr lang="en-US" dirty="0"/>
              <a:t>many counters </a:t>
            </a:r>
            <a:r>
              <a:rPr lang="en-US" dirty="0" smtClean="0"/>
              <a:t>did we </a:t>
            </a:r>
            <a:r>
              <a:rPr lang="en-US" dirty="0"/>
              <a:t>put in each group?  Show with your fingers</a:t>
            </a:r>
            <a:r>
              <a:rPr lang="en-US" dirty="0" smtClean="0"/>
              <a:t>.</a:t>
            </a:r>
          </a:p>
          <a:p>
            <a:r>
              <a:rPr lang="en-US" dirty="0"/>
              <a:t>6</a:t>
            </a:r>
          </a:p>
          <a:p>
            <a:r>
              <a:rPr lang="en-US" dirty="0" smtClean="0"/>
              <a:t>How </a:t>
            </a:r>
            <a:r>
              <a:rPr lang="en-US" dirty="0"/>
              <a:t>many equal groups of two did I</a:t>
            </a:r>
            <a:r>
              <a:rPr lang="en-US" dirty="0" smtClean="0"/>
              <a:t> </a:t>
            </a:r>
            <a:r>
              <a:rPr lang="en-US" dirty="0"/>
              <a:t>make?  </a:t>
            </a:r>
            <a:endParaRPr lang="en-US" dirty="0" smtClean="0"/>
          </a:p>
          <a:p>
            <a:r>
              <a:rPr lang="en-US" dirty="0"/>
              <a:t>2</a:t>
            </a:r>
            <a:r>
              <a:rPr lang="en-US" dirty="0" smtClean="0"/>
              <a:t> </a:t>
            </a:r>
            <a:r>
              <a:rPr lang="en-US" dirty="0"/>
              <a:t>groups</a:t>
            </a:r>
            <a:r>
              <a:rPr lang="en-US" dirty="0" smtClean="0"/>
              <a:t>.</a:t>
            </a:r>
          </a:p>
          <a:p>
            <a:r>
              <a:rPr lang="en-US" dirty="0" smtClean="0"/>
              <a:t>Write the number sentences that correspond to our model.</a:t>
            </a:r>
          </a:p>
          <a:p>
            <a:r>
              <a:rPr lang="en-US" dirty="0" smtClean="0"/>
              <a:t>Example: 2 x 6 =12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5079633" y="1852173"/>
            <a:ext cx="423302" cy="43658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5079633" y="4302260"/>
            <a:ext cx="423302" cy="43658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816280" y="1852173"/>
            <a:ext cx="423302" cy="436583"/>
          </a:xfrm>
          <a:prstGeom prst="ellipse">
            <a:avLst/>
          </a:prstGeom>
          <a:ln w="190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079633" y="2614173"/>
            <a:ext cx="423302" cy="43658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569735" y="1852173"/>
            <a:ext cx="423302" cy="43658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841633" y="2614173"/>
            <a:ext cx="423302" cy="43658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569735" y="2614173"/>
            <a:ext cx="423302" cy="43658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569735" y="4302260"/>
            <a:ext cx="423302" cy="43658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569735" y="3442064"/>
            <a:ext cx="423302" cy="43658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5816280" y="3442064"/>
            <a:ext cx="423302" cy="43658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5816280" y="4302260"/>
            <a:ext cx="423302" cy="43658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5079633" y="3442064"/>
            <a:ext cx="423302" cy="43658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 rot="10800000">
            <a:off x="4243064" y="3237671"/>
            <a:ext cx="3591937" cy="1723505"/>
          </a:xfrm>
          <a:prstGeom prst="ellipse">
            <a:avLst/>
          </a:prstGeom>
          <a:solidFill>
            <a:schemeClr val="accent2">
              <a:alpha val="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 rot="10800000">
            <a:off x="4468967" y="1600199"/>
            <a:ext cx="3591936" cy="1662839"/>
          </a:xfrm>
          <a:prstGeom prst="ellipse">
            <a:avLst/>
          </a:prstGeom>
          <a:solidFill>
            <a:schemeClr val="accent2">
              <a:alpha val="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>
          <a:xfrm>
            <a:off x="287286" y="6356350"/>
            <a:ext cx="5732514" cy="365125"/>
          </a:xfrm>
        </p:spPr>
        <p:txBody>
          <a:bodyPr/>
          <a:lstStyle/>
          <a:p>
            <a:r>
              <a:rPr lang="en-US" dirty="0" smtClean="0"/>
              <a:t>© Helen </a:t>
            </a:r>
            <a:r>
              <a:rPr lang="en-US" dirty="0" err="1" smtClean="0"/>
              <a:t>Steinhauser</a:t>
            </a:r>
            <a:r>
              <a:rPr lang="en-US" dirty="0" smtClean="0"/>
              <a:t>, jaquette@edtech4ALEKS.com, August 2015.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78577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9" grpId="0" animBg="1"/>
      <p:bldP spid="2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63044"/>
            <a:ext cx="8229600" cy="566312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These </a:t>
            </a:r>
            <a:r>
              <a:rPr lang="en-US" dirty="0"/>
              <a:t>are equal groups.  Turn and tell your partner why they are equal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smtClean="0"/>
              <a:t>There </a:t>
            </a:r>
            <a:r>
              <a:rPr lang="en-US" dirty="0"/>
              <a:t>are the same number of grey circles in each group.  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 All of the grey circles are the same size and shape, and there are 4 in each </a:t>
            </a:r>
            <a:r>
              <a:rPr lang="en-US" dirty="0" smtClean="0"/>
              <a:t>group</a:t>
            </a:r>
          </a:p>
          <a:p>
            <a:r>
              <a:rPr lang="en-US" dirty="0" smtClean="0"/>
              <a:t>Work </a:t>
            </a:r>
            <a:r>
              <a:rPr lang="en-US" dirty="0"/>
              <a:t>with your partner to write a repeated addition and a multiplication sentence for this </a:t>
            </a:r>
            <a:r>
              <a:rPr lang="en-US" dirty="0" smtClean="0"/>
              <a:t>picture.</a:t>
            </a:r>
          </a:p>
          <a:p>
            <a:r>
              <a:rPr lang="en-US" dirty="0" smtClean="0"/>
              <a:t>4 </a:t>
            </a:r>
            <a:r>
              <a:rPr lang="en-US" dirty="0"/>
              <a:t>+ 4 = 8 and either 2 × 4 = 8 or 4 × 2 = </a:t>
            </a:r>
            <a:r>
              <a:rPr lang="en-US" dirty="0" smtClean="0"/>
              <a:t>8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grpSp>
        <p:nvGrpSpPr>
          <p:cNvPr id="4" name="Group 65"/>
          <p:cNvGrpSpPr>
            <a:grpSpLocks/>
          </p:cNvGrpSpPr>
          <p:nvPr/>
        </p:nvGrpSpPr>
        <p:grpSpPr bwMode="auto">
          <a:xfrm>
            <a:off x="1548258" y="468281"/>
            <a:ext cx="2168869" cy="1000227"/>
            <a:chOff x="1791" y="12540"/>
            <a:chExt cx="3031" cy="1475"/>
          </a:xfrm>
        </p:grpSpPr>
        <p:grpSp>
          <p:nvGrpSpPr>
            <p:cNvPr id="5" name="Group 30"/>
            <p:cNvGrpSpPr>
              <a:grpSpLocks/>
            </p:cNvGrpSpPr>
            <p:nvPr/>
          </p:nvGrpSpPr>
          <p:grpSpPr bwMode="auto">
            <a:xfrm>
              <a:off x="1791" y="12540"/>
              <a:ext cx="1364" cy="1440"/>
              <a:chOff x="1791" y="12371"/>
              <a:chExt cx="1364" cy="1440"/>
            </a:xfrm>
          </p:grpSpPr>
          <p:grpSp>
            <p:nvGrpSpPr>
              <p:cNvPr id="13" name="Group 22"/>
              <p:cNvGrpSpPr>
                <a:grpSpLocks/>
              </p:cNvGrpSpPr>
              <p:nvPr/>
            </p:nvGrpSpPr>
            <p:grpSpPr bwMode="auto">
              <a:xfrm rot="1887729">
                <a:off x="1967" y="12572"/>
                <a:ext cx="1041" cy="1018"/>
                <a:chOff x="1967" y="12572"/>
                <a:chExt cx="1041" cy="1018"/>
              </a:xfrm>
            </p:grpSpPr>
            <p:sp>
              <p:nvSpPr>
                <p:cNvPr id="15" name="Oval 18"/>
                <p:cNvSpPr>
                  <a:spLocks noChangeArrowheads="1"/>
                </p:cNvSpPr>
                <p:nvPr/>
              </p:nvSpPr>
              <p:spPr bwMode="auto">
                <a:xfrm>
                  <a:off x="2105" y="12572"/>
                  <a:ext cx="401" cy="401"/>
                </a:xfrm>
                <a:prstGeom prst="ellipse">
                  <a:avLst/>
                </a:prstGeom>
                <a:solidFill>
                  <a:srgbClr val="A5A5A5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" name="Oval 19"/>
                <p:cNvSpPr>
                  <a:spLocks noChangeArrowheads="1"/>
                </p:cNvSpPr>
                <p:nvPr/>
              </p:nvSpPr>
              <p:spPr bwMode="auto">
                <a:xfrm>
                  <a:off x="2480" y="13189"/>
                  <a:ext cx="401" cy="401"/>
                </a:xfrm>
                <a:prstGeom prst="ellipse">
                  <a:avLst/>
                </a:prstGeom>
                <a:solidFill>
                  <a:srgbClr val="A5A5A5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" name="Oval 20"/>
                <p:cNvSpPr>
                  <a:spLocks noChangeArrowheads="1"/>
                </p:cNvSpPr>
                <p:nvPr/>
              </p:nvSpPr>
              <p:spPr bwMode="auto">
                <a:xfrm>
                  <a:off x="2607" y="12699"/>
                  <a:ext cx="401" cy="401"/>
                </a:xfrm>
                <a:prstGeom prst="ellipse">
                  <a:avLst/>
                </a:prstGeom>
                <a:solidFill>
                  <a:srgbClr val="A5A5A5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" name="Oval 21"/>
                <p:cNvSpPr>
                  <a:spLocks noChangeArrowheads="1"/>
                </p:cNvSpPr>
                <p:nvPr/>
              </p:nvSpPr>
              <p:spPr bwMode="auto">
                <a:xfrm>
                  <a:off x="1967" y="13100"/>
                  <a:ext cx="401" cy="401"/>
                </a:xfrm>
                <a:prstGeom prst="ellipse">
                  <a:avLst/>
                </a:prstGeom>
                <a:solidFill>
                  <a:srgbClr val="A5A5A5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4" name="Oval 29"/>
              <p:cNvSpPr>
                <a:spLocks noChangeArrowheads="1"/>
              </p:cNvSpPr>
              <p:nvPr/>
            </p:nvSpPr>
            <p:spPr bwMode="auto">
              <a:xfrm>
                <a:off x="1791" y="12371"/>
                <a:ext cx="1364" cy="1440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" name="Group 9"/>
            <p:cNvGrpSpPr>
              <a:grpSpLocks/>
            </p:cNvGrpSpPr>
            <p:nvPr/>
          </p:nvGrpSpPr>
          <p:grpSpPr bwMode="auto">
            <a:xfrm>
              <a:off x="3458" y="12575"/>
              <a:ext cx="1364" cy="1440"/>
              <a:chOff x="1791" y="12371"/>
              <a:chExt cx="1364" cy="1440"/>
            </a:xfrm>
          </p:grpSpPr>
          <p:grpSp>
            <p:nvGrpSpPr>
              <p:cNvPr id="7" name="Group 10"/>
              <p:cNvGrpSpPr>
                <a:grpSpLocks/>
              </p:cNvGrpSpPr>
              <p:nvPr/>
            </p:nvGrpSpPr>
            <p:grpSpPr bwMode="auto">
              <a:xfrm rot="1887729">
                <a:off x="1967" y="12572"/>
                <a:ext cx="1041" cy="1018"/>
                <a:chOff x="1967" y="12572"/>
                <a:chExt cx="1041" cy="1018"/>
              </a:xfrm>
            </p:grpSpPr>
            <p:sp>
              <p:nvSpPr>
                <p:cNvPr id="9" name="Oval 60"/>
                <p:cNvSpPr>
                  <a:spLocks noChangeArrowheads="1"/>
                </p:cNvSpPr>
                <p:nvPr/>
              </p:nvSpPr>
              <p:spPr bwMode="auto">
                <a:xfrm>
                  <a:off x="2105" y="12572"/>
                  <a:ext cx="401" cy="401"/>
                </a:xfrm>
                <a:prstGeom prst="ellipse">
                  <a:avLst/>
                </a:prstGeom>
                <a:solidFill>
                  <a:srgbClr val="A5A5A5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" name="Oval 61"/>
                <p:cNvSpPr>
                  <a:spLocks noChangeArrowheads="1"/>
                </p:cNvSpPr>
                <p:nvPr/>
              </p:nvSpPr>
              <p:spPr bwMode="auto">
                <a:xfrm>
                  <a:off x="2480" y="13189"/>
                  <a:ext cx="401" cy="401"/>
                </a:xfrm>
                <a:prstGeom prst="ellipse">
                  <a:avLst/>
                </a:prstGeom>
                <a:solidFill>
                  <a:srgbClr val="A5A5A5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" name="Oval 62"/>
                <p:cNvSpPr>
                  <a:spLocks noChangeArrowheads="1"/>
                </p:cNvSpPr>
                <p:nvPr/>
              </p:nvSpPr>
              <p:spPr bwMode="auto">
                <a:xfrm>
                  <a:off x="2607" y="12699"/>
                  <a:ext cx="401" cy="401"/>
                </a:xfrm>
                <a:prstGeom prst="ellipse">
                  <a:avLst/>
                </a:prstGeom>
                <a:solidFill>
                  <a:srgbClr val="A5A5A5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" name="Oval 63"/>
                <p:cNvSpPr>
                  <a:spLocks noChangeArrowheads="1"/>
                </p:cNvSpPr>
                <p:nvPr/>
              </p:nvSpPr>
              <p:spPr bwMode="auto">
                <a:xfrm>
                  <a:off x="1967" y="13100"/>
                  <a:ext cx="401" cy="401"/>
                </a:xfrm>
                <a:prstGeom prst="ellipse">
                  <a:avLst/>
                </a:prstGeom>
                <a:solidFill>
                  <a:srgbClr val="A5A5A5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8" name="Oval 64"/>
              <p:cNvSpPr>
                <a:spLocks noChangeArrowheads="1"/>
              </p:cNvSpPr>
              <p:nvPr/>
            </p:nvSpPr>
            <p:spPr bwMode="auto">
              <a:xfrm>
                <a:off x="1791" y="12371"/>
                <a:ext cx="1364" cy="1440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72165" y="6356350"/>
            <a:ext cx="5747635" cy="365125"/>
          </a:xfrm>
        </p:spPr>
        <p:txBody>
          <a:bodyPr/>
          <a:lstStyle/>
          <a:p>
            <a:r>
              <a:rPr lang="en-US" dirty="0" smtClean="0"/>
              <a:t>© Helen </a:t>
            </a:r>
            <a:r>
              <a:rPr lang="en-US" dirty="0" err="1" smtClean="0"/>
              <a:t>Steinhauser</a:t>
            </a:r>
            <a:r>
              <a:rPr lang="en-US" dirty="0" smtClean="0"/>
              <a:t>, jaquette@edtech4ALEKS.com, August 2015.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2072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501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Look </a:t>
            </a:r>
            <a:r>
              <a:rPr lang="en-US" dirty="0"/>
              <a:t>at my new drawing and the multiplication sentence I wrote to represent it.  Check my work by writing an addition sentence and counting to find the total number of objects.  </a:t>
            </a:r>
          </a:p>
          <a:p>
            <a:r>
              <a:rPr lang="en-US" dirty="0" smtClean="0"/>
              <a:t>Write </a:t>
            </a:r>
            <a:r>
              <a:rPr lang="en-US" dirty="0"/>
              <a:t>4 + 4 + 3 = </a:t>
            </a:r>
            <a:r>
              <a:rPr lang="en-US" dirty="0" smtClean="0"/>
              <a:t>11</a:t>
            </a:r>
            <a:endParaRPr lang="en-US" dirty="0"/>
          </a:p>
          <a:p>
            <a:r>
              <a:rPr lang="en-US" dirty="0" smtClean="0"/>
              <a:t>Use </a:t>
            </a:r>
            <a:r>
              <a:rPr lang="en-US" dirty="0"/>
              <a:t>your addition sentence as you talk to your partner about why you agree or disagree with my </a:t>
            </a:r>
            <a:r>
              <a:rPr lang="en-US" dirty="0" smtClean="0"/>
              <a:t>work.</a:t>
            </a:r>
          </a:p>
          <a:p>
            <a:r>
              <a:rPr lang="en-US" dirty="0" smtClean="0"/>
              <a:t>I </a:t>
            </a:r>
            <a:r>
              <a:rPr lang="en-US" dirty="0"/>
              <a:t>disagree because my addition sentence equals 11, not 12.  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  It’s because that last group doesn’t have 4 circles.  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  You can do multiplication when the groups are equal.  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  Here, the groups aren’t equal, so the drawing doesn’t show 3 × 4</a:t>
            </a:r>
            <a:r>
              <a:rPr lang="en-US" dirty="0" smtClean="0"/>
              <a:t>.</a:t>
            </a:r>
          </a:p>
          <a:p>
            <a:r>
              <a:rPr lang="en-US" dirty="0" smtClean="0"/>
              <a:t>I </a:t>
            </a:r>
            <a:r>
              <a:rPr lang="en-US" dirty="0"/>
              <a:t>hear most students disagreeing because my groups are not equal.  True, to </a:t>
            </a:r>
            <a:r>
              <a:rPr lang="en-US" b="1" dirty="0"/>
              <a:t>multiply</a:t>
            </a:r>
            <a:r>
              <a:rPr lang="en-US" dirty="0"/>
              <a:t> you must have equal groups.  </a:t>
            </a:r>
          </a:p>
          <a:p>
            <a:endParaRPr lang="en-US" dirty="0"/>
          </a:p>
        </p:txBody>
      </p:sp>
      <p:grpSp>
        <p:nvGrpSpPr>
          <p:cNvPr id="4" name="Group 111"/>
          <p:cNvGrpSpPr>
            <a:grpSpLocks/>
          </p:cNvGrpSpPr>
          <p:nvPr/>
        </p:nvGrpSpPr>
        <p:grpSpPr bwMode="auto">
          <a:xfrm>
            <a:off x="1447479" y="372176"/>
            <a:ext cx="4079751" cy="944312"/>
            <a:chOff x="1862" y="8145"/>
            <a:chExt cx="5302" cy="946"/>
          </a:xfrm>
        </p:grpSpPr>
        <p:grpSp>
          <p:nvGrpSpPr>
            <p:cNvPr id="5" name="Group 80"/>
            <p:cNvGrpSpPr>
              <a:grpSpLocks/>
            </p:cNvGrpSpPr>
            <p:nvPr/>
          </p:nvGrpSpPr>
          <p:grpSpPr bwMode="auto">
            <a:xfrm>
              <a:off x="1862" y="8145"/>
              <a:ext cx="3410" cy="946"/>
              <a:chOff x="2231" y="4266"/>
              <a:chExt cx="4805" cy="1478"/>
            </a:xfrm>
          </p:grpSpPr>
          <p:grpSp>
            <p:nvGrpSpPr>
              <p:cNvPr id="7" name="Group 35"/>
              <p:cNvGrpSpPr>
                <a:grpSpLocks/>
              </p:cNvGrpSpPr>
              <p:nvPr/>
            </p:nvGrpSpPr>
            <p:grpSpPr bwMode="auto">
              <a:xfrm>
                <a:off x="2231" y="4266"/>
                <a:ext cx="1364" cy="1440"/>
                <a:chOff x="1791" y="12371"/>
                <a:chExt cx="1364" cy="1440"/>
              </a:xfrm>
            </p:grpSpPr>
            <p:grpSp>
              <p:nvGrpSpPr>
                <p:cNvPr id="19" name="Group 36"/>
                <p:cNvGrpSpPr>
                  <a:grpSpLocks/>
                </p:cNvGrpSpPr>
                <p:nvPr/>
              </p:nvGrpSpPr>
              <p:grpSpPr bwMode="auto">
                <a:xfrm rot="1887729">
                  <a:off x="1967" y="12572"/>
                  <a:ext cx="1041" cy="1018"/>
                  <a:chOff x="1967" y="12572"/>
                  <a:chExt cx="1041" cy="1018"/>
                </a:xfrm>
              </p:grpSpPr>
              <p:sp>
                <p:nvSpPr>
                  <p:cNvPr id="21" name="Oval 37"/>
                  <p:cNvSpPr>
                    <a:spLocks noChangeArrowheads="1"/>
                  </p:cNvSpPr>
                  <p:nvPr/>
                </p:nvSpPr>
                <p:spPr bwMode="auto">
                  <a:xfrm>
                    <a:off x="2105" y="12572"/>
                    <a:ext cx="401" cy="401"/>
                  </a:xfrm>
                  <a:prstGeom prst="ellipse">
                    <a:avLst/>
                  </a:prstGeom>
                  <a:solidFill>
                    <a:srgbClr val="A5A5A5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2" name="Oval 38"/>
                  <p:cNvSpPr>
                    <a:spLocks noChangeArrowheads="1"/>
                  </p:cNvSpPr>
                  <p:nvPr/>
                </p:nvSpPr>
                <p:spPr bwMode="auto">
                  <a:xfrm>
                    <a:off x="2480" y="13189"/>
                    <a:ext cx="401" cy="401"/>
                  </a:xfrm>
                  <a:prstGeom prst="ellipse">
                    <a:avLst/>
                  </a:prstGeom>
                  <a:solidFill>
                    <a:srgbClr val="A5A5A5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3" name="Oval 39"/>
                  <p:cNvSpPr>
                    <a:spLocks noChangeArrowheads="1"/>
                  </p:cNvSpPr>
                  <p:nvPr/>
                </p:nvSpPr>
                <p:spPr bwMode="auto">
                  <a:xfrm>
                    <a:off x="2607" y="12699"/>
                    <a:ext cx="401" cy="401"/>
                  </a:xfrm>
                  <a:prstGeom prst="ellipse">
                    <a:avLst/>
                  </a:prstGeom>
                  <a:solidFill>
                    <a:srgbClr val="A5A5A5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4" name="Oval 40"/>
                  <p:cNvSpPr>
                    <a:spLocks noChangeArrowheads="1"/>
                  </p:cNvSpPr>
                  <p:nvPr/>
                </p:nvSpPr>
                <p:spPr bwMode="auto">
                  <a:xfrm>
                    <a:off x="1967" y="13100"/>
                    <a:ext cx="401" cy="401"/>
                  </a:xfrm>
                  <a:prstGeom prst="ellipse">
                    <a:avLst/>
                  </a:prstGeom>
                  <a:solidFill>
                    <a:srgbClr val="A5A5A5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20" name="Oval 41"/>
                <p:cNvSpPr>
                  <a:spLocks noChangeArrowheads="1"/>
                </p:cNvSpPr>
                <p:nvPr/>
              </p:nvSpPr>
              <p:spPr bwMode="auto">
                <a:xfrm>
                  <a:off x="1791" y="12371"/>
                  <a:ext cx="1364" cy="1440"/>
                </a:xfrm>
                <a:prstGeom prst="ellips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8" name="Group 66"/>
              <p:cNvGrpSpPr>
                <a:grpSpLocks/>
              </p:cNvGrpSpPr>
              <p:nvPr/>
            </p:nvGrpSpPr>
            <p:grpSpPr bwMode="auto">
              <a:xfrm>
                <a:off x="3948" y="4285"/>
                <a:ext cx="1364" cy="1440"/>
                <a:chOff x="1791" y="12371"/>
                <a:chExt cx="1364" cy="1440"/>
              </a:xfrm>
            </p:grpSpPr>
            <p:grpSp>
              <p:nvGrpSpPr>
                <p:cNvPr id="13" name="Group 67"/>
                <p:cNvGrpSpPr>
                  <a:grpSpLocks/>
                </p:cNvGrpSpPr>
                <p:nvPr/>
              </p:nvGrpSpPr>
              <p:grpSpPr bwMode="auto">
                <a:xfrm rot="1887729">
                  <a:off x="1967" y="12572"/>
                  <a:ext cx="1041" cy="1018"/>
                  <a:chOff x="1967" y="12572"/>
                  <a:chExt cx="1041" cy="1018"/>
                </a:xfrm>
              </p:grpSpPr>
              <p:sp>
                <p:nvSpPr>
                  <p:cNvPr id="15" name="Oval 68"/>
                  <p:cNvSpPr>
                    <a:spLocks noChangeArrowheads="1"/>
                  </p:cNvSpPr>
                  <p:nvPr/>
                </p:nvSpPr>
                <p:spPr bwMode="auto">
                  <a:xfrm>
                    <a:off x="2105" y="12572"/>
                    <a:ext cx="401" cy="401"/>
                  </a:xfrm>
                  <a:prstGeom prst="ellipse">
                    <a:avLst/>
                  </a:prstGeom>
                  <a:solidFill>
                    <a:srgbClr val="A5A5A5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6" name="Oval 69"/>
                  <p:cNvSpPr>
                    <a:spLocks noChangeArrowheads="1"/>
                  </p:cNvSpPr>
                  <p:nvPr/>
                </p:nvSpPr>
                <p:spPr bwMode="auto">
                  <a:xfrm>
                    <a:off x="2480" y="13189"/>
                    <a:ext cx="401" cy="401"/>
                  </a:xfrm>
                  <a:prstGeom prst="ellipse">
                    <a:avLst/>
                  </a:prstGeom>
                  <a:solidFill>
                    <a:srgbClr val="A5A5A5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7" name="Oval 70"/>
                  <p:cNvSpPr>
                    <a:spLocks noChangeArrowheads="1"/>
                  </p:cNvSpPr>
                  <p:nvPr/>
                </p:nvSpPr>
                <p:spPr bwMode="auto">
                  <a:xfrm>
                    <a:off x="2607" y="12699"/>
                    <a:ext cx="401" cy="401"/>
                  </a:xfrm>
                  <a:prstGeom prst="ellipse">
                    <a:avLst/>
                  </a:prstGeom>
                  <a:solidFill>
                    <a:srgbClr val="A5A5A5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8" name="Oval 71"/>
                  <p:cNvSpPr>
                    <a:spLocks noChangeArrowheads="1"/>
                  </p:cNvSpPr>
                  <p:nvPr/>
                </p:nvSpPr>
                <p:spPr bwMode="auto">
                  <a:xfrm>
                    <a:off x="1967" y="13100"/>
                    <a:ext cx="401" cy="401"/>
                  </a:xfrm>
                  <a:prstGeom prst="ellipse">
                    <a:avLst/>
                  </a:prstGeom>
                  <a:solidFill>
                    <a:srgbClr val="A5A5A5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14" name="Oval 72"/>
                <p:cNvSpPr>
                  <a:spLocks noChangeArrowheads="1"/>
                </p:cNvSpPr>
                <p:nvPr/>
              </p:nvSpPr>
              <p:spPr bwMode="auto">
                <a:xfrm>
                  <a:off x="1791" y="12371"/>
                  <a:ext cx="1364" cy="1440"/>
                </a:xfrm>
                <a:prstGeom prst="ellips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9" name="Oval 79"/>
              <p:cNvSpPr>
                <a:spLocks noChangeArrowheads="1"/>
              </p:cNvSpPr>
              <p:nvPr/>
            </p:nvSpPr>
            <p:spPr bwMode="auto">
              <a:xfrm>
                <a:off x="5672" y="4304"/>
                <a:ext cx="1364" cy="1440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" name="Oval 75"/>
              <p:cNvSpPr>
                <a:spLocks noChangeArrowheads="1"/>
              </p:cNvSpPr>
              <p:nvPr/>
            </p:nvSpPr>
            <p:spPr bwMode="auto">
              <a:xfrm rot="1887729">
                <a:off x="6173" y="4455"/>
                <a:ext cx="401" cy="401"/>
              </a:xfrm>
              <a:prstGeom prst="ellipse">
                <a:avLst/>
              </a:prstGeom>
              <a:solidFill>
                <a:srgbClr val="A5A5A5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" name="Oval 77"/>
              <p:cNvSpPr>
                <a:spLocks noChangeArrowheads="1"/>
              </p:cNvSpPr>
              <p:nvPr/>
            </p:nvSpPr>
            <p:spPr bwMode="auto">
              <a:xfrm rot="1887729">
                <a:off x="6535" y="4825"/>
                <a:ext cx="401" cy="401"/>
              </a:xfrm>
              <a:prstGeom prst="ellipse">
                <a:avLst/>
              </a:prstGeom>
              <a:solidFill>
                <a:srgbClr val="A5A5A5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" name="Oval 78"/>
              <p:cNvSpPr>
                <a:spLocks noChangeArrowheads="1"/>
              </p:cNvSpPr>
              <p:nvPr/>
            </p:nvSpPr>
            <p:spPr bwMode="auto">
              <a:xfrm rot="1887729">
                <a:off x="5780" y="4833"/>
                <a:ext cx="401" cy="401"/>
              </a:xfrm>
              <a:prstGeom prst="ellipse">
                <a:avLst/>
              </a:prstGeom>
              <a:solidFill>
                <a:srgbClr val="A5A5A5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6" name="Text Box 81"/>
            <p:cNvSpPr txBox="1">
              <a:spLocks noChangeArrowheads="1"/>
            </p:cNvSpPr>
            <p:nvPr/>
          </p:nvSpPr>
          <p:spPr bwMode="auto">
            <a:xfrm>
              <a:off x="5478" y="8324"/>
              <a:ext cx="1686" cy="50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3 × 4 = 12</a:t>
              </a: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196564" y="6356350"/>
            <a:ext cx="5823236" cy="365125"/>
          </a:xfrm>
        </p:spPr>
        <p:txBody>
          <a:bodyPr/>
          <a:lstStyle/>
          <a:p>
            <a:r>
              <a:rPr lang="en-US" dirty="0" smtClean="0"/>
              <a:t>© Helen </a:t>
            </a:r>
            <a:r>
              <a:rPr lang="en-US" dirty="0" err="1" smtClean="0"/>
              <a:t>Steinhauser</a:t>
            </a:r>
            <a:r>
              <a:rPr lang="en-US" dirty="0" smtClean="0"/>
              <a:t>, jaquette@edtech4ALEKS.com, August 2015.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7613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Independent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Complete the problem set independently. </a:t>
            </a:r>
          </a:p>
          <a:p>
            <a:r>
              <a:rPr lang="en-US" dirty="0" smtClean="0"/>
              <a:t>Expectations:</a:t>
            </a:r>
          </a:p>
          <a:p>
            <a:pPr lvl="1"/>
            <a:r>
              <a:rPr lang="en-US" dirty="0" smtClean="0"/>
              <a:t>Voice level 0</a:t>
            </a:r>
          </a:p>
          <a:p>
            <a:pPr lvl="1"/>
            <a:r>
              <a:rPr lang="en-US" dirty="0" smtClean="0"/>
              <a:t>Stay in your seat</a:t>
            </a:r>
          </a:p>
          <a:p>
            <a:pPr lvl="1"/>
            <a:r>
              <a:rPr lang="en-US" dirty="0" smtClean="0"/>
              <a:t>Only working on your own paper and the problem set. </a:t>
            </a:r>
          </a:p>
          <a:p>
            <a:pPr marL="349250" lvl="1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6804" y="6356350"/>
            <a:ext cx="5792996" cy="365125"/>
          </a:xfrm>
        </p:spPr>
        <p:txBody>
          <a:bodyPr/>
          <a:lstStyle/>
          <a:p>
            <a:r>
              <a:rPr lang="en-US" dirty="0" smtClean="0"/>
              <a:t>© Helen </a:t>
            </a:r>
            <a:r>
              <a:rPr lang="en-US" dirty="0" err="1" smtClean="0"/>
              <a:t>Steinhauser</a:t>
            </a:r>
            <a:r>
              <a:rPr lang="en-US" dirty="0" smtClean="0"/>
              <a:t>, jaquette@edtech4ALEKS.com, August 2015.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2145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On the first page, what did you notice about the answers to your problems? </a:t>
            </a:r>
          </a:p>
          <a:p>
            <a:pPr lvl="0"/>
            <a:r>
              <a:rPr lang="en-US" dirty="0"/>
              <a:t>Discuss the relationship between repeated addition and the unit form </a:t>
            </a:r>
            <a:r>
              <a:rPr lang="en-US" i="1" dirty="0"/>
              <a:t>2 groups of three</a:t>
            </a:r>
            <a:r>
              <a:rPr lang="en-US" dirty="0"/>
              <a:t> or </a:t>
            </a:r>
            <a:r>
              <a:rPr lang="en-US" i="1" dirty="0"/>
              <a:t>3 groups of two,</a:t>
            </a:r>
            <a:r>
              <a:rPr lang="en-US" dirty="0"/>
              <a:t> depending on the </a:t>
            </a:r>
            <a:r>
              <a:rPr lang="en-US" dirty="0" smtClean="0"/>
              <a:t>drawing.</a:t>
            </a:r>
          </a:p>
          <a:p>
            <a:pPr lvl="0"/>
            <a:r>
              <a:rPr lang="en-US" dirty="0" smtClean="0"/>
              <a:t>Discuss </a:t>
            </a:r>
            <a:r>
              <a:rPr lang="en-US" dirty="0"/>
              <a:t>the relationship between repeated addition, unit form, and the multiplication sentence 3 × 2 = 6.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406" y="6356350"/>
            <a:ext cx="5717394" cy="365125"/>
          </a:xfrm>
        </p:spPr>
        <p:txBody>
          <a:bodyPr/>
          <a:lstStyle/>
          <a:p>
            <a:r>
              <a:rPr lang="en-US" dirty="0" smtClean="0"/>
              <a:t>© Helen </a:t>
            </a:r>
            <a:r>
              <a:rPr lang="en-US" dirty="0" err="1" smtClean="0"/>
              <a:t>Steinhauser</a:t>
            </a:r>
            <a:r>
              <a:rPr lang="en-US" dirty="0" smtClean="0"/>
              <a:t>, jaquette@edtech4ALEKS.com, August 2015.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0838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Now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Jerry went to the mall and bought 5 shirts. His mom made him return 3 of them. How many shirts does Jerry now have? Show all your work. </a:t>
            </a:r>
          </a:p>
          <a:p>
            <a:endParaRPr lang="en-US" dirty="0"/>
          </a:p>
          <a:p>
            <a:r>
              <a:rPr lang="en-US" dirty="0" smtClean="0"/>
              <a:t>Title: Multiplication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200" y="6356350"/>
            <a:ext cx="5562600" cy="365125"/>
          </a:xfrm>
        </p:spPr>
        <p:txBody>
          <a:bodyPr/>
          <a:lstStyle/>
          <a:p>
            <a:r>
              <a:rPr lang="en-US" dirty="0" smtClean="0"/>
              <a:t>© Helen </a:t>
            </a:r>
            <a:r>
              <a:rPr lang="en-US" dirty="0" err="1" smtClean="0"/>
              <a:t>Steinhauser</a:t>
            </a:r>
            <a:r>
              <a:rPr lang="en-US" dirty="0" smtClean="0"/>
              <a:t>, jaquette@edtech4ALEKS.com, August 2015.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4492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Exit Ticket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Time to show me what you have learned! </a:t>
            </a:r>
          </a:p>
          <a:p>
            <a:r>
              <a:rPr lang="en-US" dirty="0" smtClean="0"/>
              <a:t>Expectations:</a:t>
            </a:r>
          </a:p>
          <a:p>
            <a:pPr lvl="1"/>
            <a:r>
              <a:rPr lang="en-US" dirty="0" smtClean="0"/>
              <a:t>Voice level 0 </a:t>
            </a:r>
          </a:p>
          <a:p>
            <a:pPr lvl="1"/>
            <a:r>
              <a:rPr lang="en-US" dirty="0" smtClean="0"/>
              <a:t>Stay in your seat </a:t>
            </a:r>
          </a:p>
          <a:p>
            <a:pPr lvl="1"/>
            <a:r>
              <a:rPr lang="en-US" dirty="0" smtClean="0"/>
              <a:t>Try your best!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72165" y="6356350"/>
            <a:ext cx="5747635" cy="365125"/>
          </a:xfrm>
        </p:spPr>
        <p:txBody>
          <a:bodyPr/>
          <a:lstStyle/>
          <a:p>
            <a:r>
              <a:rPr lang="en-US" dirty="0" smtClean="0"/>
              <a:t>© Helen </a:t>
            </a:r>
            <a:r>
              <a:rPr lang="en-US" dirty="0" err="1" smtClean="0"/>
              <a:t>Steinhauser</a:t>
            </a:r>
            <a:r>
              <a:rPr lang="en-US" dirty="0" smtClean="0"/>
              <a:t>, jaquette@edtech4ALEKS.com, August 2015.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20526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Objective/Purpose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SWBAT understand </a:t>
            </a:r>
            <a:r>
              <a:rPr lang="en-US" i="1" dirty="0"/>
              <a:t>equal groups</a:t>
            </a:r>
            <a:r>
              <a:rPr lang="en-US" dirty="0"/>
              <a:t> </a:t>
            </a:r>
            <a:r>
              <a:rPr lang="en-US" i="1" dirty="0"/>
              <a:t>of</a:t>
            </a:r>
            <a:r>
              <a:rPr lang="en-US" dirty="0"/>
              <a:t> as multiplication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72165" y="6356350"/>
            <a:ext cx="5747635" cy="365125"/>
          </a:xfrm>
        </p:spPr>
        <p:txBody>
          <a:bodyPr/>
          <a:lstStyle/>
          <a:p>
            <a:r>
              <a:rPr lang="en-US" dirty="0" smtClean="0"/>
              <a:t>© Helen </a:t>
            </a:r>
            <a:r>
              <a:rPr lang="en-US" dirty="0" err="1" smtClean="0"/>
              <a:t>Steinhauser</a:t>
            </a:r>
            <a:r>
              <a:rPr lang="en-US" dirty="0" smtClean="0"/>
              <a:t>, jaquette@edtech4ALEKS.com, August 2015.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08245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get started!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Let’s </a:t>
            </a:r>
            <a:r>
              <a:rPr lang="en-US" dirty="0"/>
              <a:t>count to 20 forward and backward.  Watch my fingers to know whether to count up or down.  A closed hand means stop. </a:t>
            </a:r>
            <a:endParaRPr lang="en-US" dirty="0" smtClean="0"/>
          </a:p>
          <a:p>
            <a:r>
              <a:rPr lang="en-US" dirty="0" smtClean="0"/>
              <a:t>Let’s </a:t>
            </a:r>
            <a:r>
              <a:rPr lang="en-US" dirty="0"/>
              <a:t>count to 20 forward and backward again.  This time whisper every other number.  Say the other numbers in a regular voice.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96564" y="6356350"/>
            <a:ext cx="5823236" cy="365125"/>
          </a:xfrm>
        </p:spPr>
        <p:txBody>
          <a:bodyPr/>
          <a:lstStyle/>
          <a:p>
            <a:r>
              <a:rPr lang="en-US" dirty="0" smtClean="0"/>
              <a:t>© Helen </a:t>
            </a:r>
            <a:r>
              <a:rPr lang="en-US" dirty="0" err="1" smtClean="0"/>
              <a:t>Steinhauser</a:t>
            </a:r>
            <a:r>
              <a:rPr lang="en-US" dirty="0" smtClean="0"/>
              <a:t>, jaquette@edtech4ALEKS.com, August 2015.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8676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try some more!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Let’s </a:t>
            </a:r>
            <a:r>
              <a:rPr lang="en-US" dirty="0"/>
              <a:t>count to 20 forward and backward again.  This time, hum every other number instead of whispering.  As you hum, think of the number.</a:t>
            </a:r>
          </a:p>
          <a:p>
            <a:r>
              <a:rPr lang="en-US" dirty="0" smtClean="0"/>
              <a:t>Let’s </a:t>
            </a:r>
            <a:r>
              <a:rPr lang="en-US" dirty="0"/>
              <a:t>count to 20 forward and backward again.  This time, think every other number instead of </a:t>
            </a:r>
            <a:r>
              <a:rPr lang="en-US" dirty="0" smtClean="0"/>
              <a:t>humming.</a:t>
            </a:r>
          </a:p>
          <a:p>
            <a:r>
              <a:rPr lang="en-US" dirty="0" smtClean="0"/>
              <a:t>What </a:t>
            </a:r>
            <a:r>
              <a:rPr lang="en-US" dirty="0"/>
              <a:t>did we just count by?  Turn and talk to your </a:t>
            </a:r>
            <a:r>
              <a:rPr lang="en-US" dirty="0" smtClean="0"/>
              <a:t>partner.</a:t>
            </a:r>
          </a:p>
          <a:p>
            <a:r>
              <a:rPr lang="en-US" dirty="0" smtClean="0"/>
              <a:t>Twos.</a:t>
            </a:r>
          </a:p>
          <a:p>
            <a:r>
              <a:rPr lang="en-US" dirty="0" smtClean="0"/>
              <a:t>Let’s </a:t>
            </a:r>
            <a:r>
              <a:rPr lang="en-US" dirty="0"/>
              <a:t>count by twos. 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72165" y="6356350"/>
            <a:ext cx="5747635" cy="365125"/>
          </a:xfrm>
        </p:spPr>
        <p:txBody>
          <a:bodyPr/>
          <a:lstStyle/>
          <a:p>
            <a:r>
              <a:rPr lang="en-US" dirty="0" smtClean="0"/>
              <a:t>© Helen </a:t>
            </a:r>
            <a:r>
              <a:rPr lang="en-US" dirty="0" err="1" smtClean="0"/>
              <a:t>Steinhauser</a:t>
            </a:r>
            <a:r>
              <a:rPr lang="en-US" dirty="0" smtClean="0"/>
              <a:t>, jaquette@edtech4ALEKS.com, August 2015.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18266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83 girls and 76 boys in the third grade.  How many total students are in the third grade?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41925" y="6356350"/>
            <a:ext cx="5777875" cy="365125"/>
          </a:xfrm>
        </p:spPr>
        <p:txBody>
          <a:bodyPr/>
          <a:lstStyle/>
          <a:p>
            <a:r>
              <a:rPr lang="en-US" dirty="0" smtClean="0"/>
              <a:t>© Helen </a:t>
            </a:r>
            <a:r>
              <a:rPr lang="en-US" dirty="0" err="1" smtClean="0"/>
              <a:t>Steinhauser</a:t>
            </a:r>
            <a:r>
              <a:rPr lang="en-US" dirty="0" smtClean="0"/>
              <a:t>, jaquette@edtech4ALEKS.com, August 2015.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62925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Ready to Learn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Now we are going to get out white boards!</a:t>
            </a:r>
          </a:p>
          <a:p>
            <a:endParaRPr lang="en-US" dirty="0"/>
          </a:p>
          <a:p>
            <a:r>
              <a:rPr lang="en-US" dirty="0" smtClean="0"/>
              <a:t>Who remembers expectations for white boards?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200" y="6356350"/>
            <a:ext cx="5562600" cy="365125"/>
          </a:xfrm>
        </p:spPr>
        <p:txBody>
          <a:bodyPr/>
          <a:lstStyle/>
          <a:p>
            <a:r>
              <a:rPr lang="en-US" dirty="0" smtClean="0"/>
              <a:t>© Helen </a:t>
            </a:r>
            <a:r>
              <a:rPr lang="en-US" dirty="0" err="1" smtClean="0"/>
              <a:t>Steinhauser</a:t>
            </a:r>
            <a:r>
              <a:rPr lang="en-US" dirty="0" smtClean="0"/>
              <a:t>, jaquette@edtech4ALEKS.com, August 2015.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92949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to Learn!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 need </a:t>
            </a:r>
            <a:r>
              <a:rPr lang="en-US" dirty="0"/>
              <a:t>10 students to come to the </a:t>
            </a:r>
            <a:r>
              <a:rPr lang="en-US" dirty="0" smtClean="0"/>
              <a:t>front. </a:t>
            </a:r>
          </a:p>
          <a:p>
            <a:r>
              <a:rPr lang="en-US" dirty="0"/>
              <a:t>H</a:t>
            </a:r>
            <a:r>
              <a:rPr lang="en-US" dirty="0" smtClean="0"/>
              <a:t>ow </a:t>
            </a:r>
            <a:r>
              <a:rPr lang="en-US" dirty="0"/>
              <a:t>many </a:t>
            </a:r>
            <a:r>
              <a:rPr lang="en-US" dirty="0" smtClean="0"/>
              <a:t>arms do </a:t>
            </a:r>
            <a:r>
              <a:rPr lang="en-US" dirty="0"/>
              <a:t>you each </a:t>
            </a:r>
            <a:r>
              <a:rPr lang="en-US" dirty="0" smtClean="0"/>
              <a:t>have?</a:t>
            </a:r>
            <a:endParaRPr lang="en-US" dirty="0"/>
          </a:p>
          <a:p>
            <a:r>
              <a:rPr lang="en-US" dirty="0" smtClean="0"/>
              <a:t>Since </a:t>
            </a:r>
            <a:r>
              <a:rPr lang="en-US" dirty="0"/>
              <a:t>we each represent a group of 2 arms, let’s skip-count our volunteers by twos to find how many arms they have all together.  To keep track of our count, </a:t>
            </a:r>
            <a:r>
              <a:rPr lang="en-US" dirty="0" smtClean="0"/>
              <a:t>they </a:t>
            </a:r>
            <a:r>
              <a:rPr lang="en-US" dirty="0"/>
              <a:t>will raise up </a:t>
            </a:r>
            <a:r>
              <a:rPr lang="en-US" dirty="0" smtClean="0"/>
              <a:t>their </a:t>
            </a:r>
            <a:r>
              <a:rPr lang="en-US" dirty="0"/>
              <a:t>arms when we count them.  </a:t>
            </a:r>
            <a:endParaRPr lang="en-US" dirty="0" smtClean="0"/>
          </a:p>
          <a:p>
            <a:r>
              <a:rPr lang="en-US" dirty="0" smtClean="0"/>
              <a:t>Let’s count!</a:t>
            </a:r>
          </a:p>
          <a:p>
            <a:r>
              <a:rPr lang="en-US" dirty="0" smtClean="0"/>
              <a:t>How </a:t>
            </a:r>
            <a:r>
              <a:rPr lang="en-US" dirty="0"/>
              <a:t>many raised arms do we have in all</a:t>
            </a:r>
            <a:r>
              <a:rPr lang="en-US" dirty="0" smtClean="0"/>
              <a:t>?</a:t>
            </a:r>
          </a:p>
          <a:p>
            <a:r>
              <a:rPr lang="en-US" dirty="0" smtClean="0"/>
              <a:t>20</a:t>
            </a:r>
            <a:endParaRPr lang="en-US" dirty="0"/>
          </a:p>
          <a:p>
            <a:r>
              <a:rPr lang="en-US" dirty="0" smtClean="0"/>
              <a:t>Arms </a:t>
            </a:r>
            <a:r>
              <a:rPr lang="en-US" dirty="0"/>
              <a:t>down.  How many twos did we count to find the total?  Turn and whisper to your partner. </a:t>
            </a:r>
            <a:endParaRPr lang="en-US" dirty="0" smtClean="0"/>
          </a:p>
          <a:p>
            <a:r>
              <a:rPr lang="en-US" dirty="0" smtClean="0"/>
              <a:t>10 </a:t>
            </a:r>
            <a:r>
              <a:rPr lang="en-US" dirty="0"/>
              <a:t>twos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26128" y="6356350"/>
            <a:ext cx="5593672" cy="365125"/>
          </a:xfrm>
        </p:spPr>
        <p:txBody>
          <a:bodyPr/>
          <a:lstStyle/>
          <a:p>
            <a:r>
              <a:rPr lang="en-US" dirty="0" smtClean="0"/>
              <a:t>© Helen </a:t>
            </a:r>
            <a:r>
              <a:rPr lang="en-US" dirty="0" err="1" smtClean="0"/>
              <a:t>Steinhauser</a:t>
            </a:r>
            <a:r>
              <a:rPr lang="en-US" dirty="0" smtClean="0"/>
              <a:t>, jaquette@edtech4ALEKS.com, August 2015.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59011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</a:t>
            </a:r>
            <a:r>
              <a:rPr lang="en-US" dirty="0"/>
              <a:t>did you count to find the number of twos?</a:t>
            </a:r>
          </a:p>
          <a:p>
            <a:r>
              <a:rPr lang="en-US" dirty="0" smtClean="0"/>
              <a:t>I </a:t>
            </a:r>
            <a:r>
              <a:rPr lang="en-US" dirty="0"/>
              <a:t>counted the number of volunteers because each person has a group of two arms. </a:t>
            </a:r>
            <a:endParaRPr lang="en-US" dirty="0" smtClean="0"/>
          </a:p>
          <a:p>
            <a:r>
              <a:rPr lang="en-US" dirty="0" smtClean="0"/>
              <a:t>Skip</a:t>
            </a:r>
            <a:r>
              <a:rPr lang="en-US" dirty="0"/>
              <a:t>-count to find the total number of arms. </a:t>
            </a:r>
          </a:p>
          <a:p>
            <a:r>
              <a:rPr lang="en-US" dirty="0" smtClean="0"/>
              <a:t>Look </a:t>
            </a:r>
            <a:r>
              <a:rPr lang="en-US" dirty="0"/>
              <a:t>at our addition sentence. </a:t>
            </a:r>
            <a:r>
              <a:rPr lang="en-US" dirty="0" smtClean="0"/>
              <a:t> Show thumbs up if you see the correct number of twos. </a:t>
            </a:r>
          </a:p>
          <a:p>
            <a:r>
              <a:rPr lang="en-US" dirty="0" smtClean="0"/>
              <a:t>Under the addition sentence, write 10 twos. </a:t>
            </a:r>
          </a:p>
          <a:p>
            <a:r>
              <a:rPr lang="en-US" dirty="0" smtClean="0"/>
              <a:t>Clap </a:t>
            </a:r>
            <a:r>
              <a:rPr lang="en-US" dirty="0"/>
              <a:t>3 times if you agree that 10 groups of two is 20. </a:t>
            </a:r>
            <a:endParaRPr lang="en-US" dirty="0" smtClean="0"/>
          </a:p>
          <a:p>
            <a:r>
              <a:rPr lang="en-US" dirty="0" smtClean="0"/>
              <a:t>Write </a:t>
            </a:r>
            <a:r>
              <a:rPr lang="en-US" i="1" dirty="0"/>
              <a:t>10 groups of two is 20</a:t>
            </a:r>
            <a:r>
              <a:rPr lang="en-US" dirty="0"/>
              <a:t> under the other number sentences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1395" y="274638"/>
            <a:ext cx="5498685" cy="11430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26128" y="6356350"/>
            <a:ext cx="5593672" cy="365125"/>
          </a:xfrm>
        </p:spPr>
        <p:txBody>
          <a:bodyPr/>
          <a:lstStyle/>
          <a:p>
            <a:r>
              <a:rPr lang="en-US" dirty="0" smtClean="0"/>
              <a:t>© Helen </a:t>
            </a:r>
            <a:r>
              <a:rPr lang="en-US" dirty="0" err="1" smtClean="0"/>
              <a:t>Steinhauser</a:t>
            </a:r>
            <a:r>
              <a:rPr lang="en-US" dirty="0" smtClean="0"/>
              <a:t>, jaquette@edtech4ALEKS.com, August 2015.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81014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ＭＳ Ｐ明朝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Apothecary.thmx</Template>
  <TotalTime>92</TotalTime>
  <Words>1380</Words>
  <Application>Microsoft Macintosh PowerPoint</Application>
  <PresentationFormat>On-screen Show (4:3)</PresentationFormat>
  <Paragraphs>134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Apothecary</vt:lpstr>
      <vt:lpstr>Multiplication</vt:lpstr>
      <vt:lpstr>Do Now</vt:lpstr>
      <vt:lpstr>Objective/Purpose</vt:lpstr>
      <vt:lpstr>Let’s get started!</vt:lpstr>
      <vt:lpstr>Let’s try some more!</vt:lpstr>
      <vt:lpstr>Application Problem</vt:lpstr>
      <vt:lpstr>Ready to Learn</vt:lpstr>
      <vt:lpstr>Time to Learn!</vt:lpstr>
      <vt:lpstr>PowerPoint Presentation</vt:lpstr>
      <vt:lpstr>I do </vt:lpstr>
      <vt:lpstr>I do </vt:lpstr>
      <vt:lpstr>PowerPoint Presentation</vt:lpstr>
      <vt:lpstr>We do </vt:lpstr>
      <vt:lpstr>You do it together</vt:lpstr>
      <vt:lpstr>You do it alone</vt:lpstr>
      <vt:lpstr>PowerPoint Presentation</vt:lpstr>
      <vt:lpstr>PowerPoint Presentation</vt:lpstr>
      <vt:lpstr>Independent Practice</vt:lpstr>
      <vt:lpstr>Discussion</vt:lpstr>
      <vt:lpstr>Exit Ticket</vt:lpstr>
    </vt:vector>
  </TitlesOfParts>
  <Company>University of Wisconsin-Milwaukee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Helen Steinhauser</dc:creator>
  <cp:lastModifiedBy>Susette Jaquette</cp:lastModifiedBy>
  <cp:revision>31</cp:revision>
  <dcterms:created xsi:type="dcterms:W3CDTF">2015-08-05T22:45:08Z</dcterms:created>
  <dcterms:modified xsi:type="dcterms:W3CDTF">2015-09-06T12:37:23Z</dcterms:modified>
</cp:coreProperties>
</file>