
<file path=[Content_Types].xml><?xml version="1.0" encoding="utf-8"?>
<Types xmlns="http://schemas.openxmlformats.org/package/2006/content-types">
  <Default Extension="xml" ContentType="application/xml"/>
  <Default Extension="wav" ContentType="audio/x-wav"/>
  <Default Extension="jpeg" ContentType="image/jpeg"/>
  <Default Extension="png" ContentType="image/png"/>
  <Default Extension="rels" ContentType="application/vnd.openxmlformats-package.relationships+xml"/>
  <Default Extension="m4a" ContentType="audi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91"/>
  </p:notesMasterIdLst>
  <p:sldIdLst>
    <p:sldId id="257" r:id="rId2"/>
    <p:sldId id="370" r:id="rId3"/>
    <p:sldId id="371" r:id="rId4"/>
    <p:sldId id="374" r:id="rId5"/>
    <p:sldId id="372" r:id="rId6"/>
    <p:sldId id="373"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3" r:id="rId20"/>
    <p:sldId id="274" r:id="rId21"/>
    <p:sldId id="275" r:id="rId22"/>
    <p:sldId id="276" r:id="rId23"/>
    <p:sldId id="277" r:id="rId24"/>
    <p:sldId id="342" r:id="rId25"/>
    <p:sldId id="278" r:id="rId26"/>
    <p:sldId id="279" r:id="rId27"/>
    <p:sldId id="280" r:id="rId28"/>
    <p:sldId id="281" r:id="rId29"/>
    <p:sldId id="282" r:id="rId30"/>
    <p:sldId id="283" r:id="rId31"/>
    <p:sldId id="284" r:id="rId32"/>
    <p:sldId id="285" r:id="rId33"/>
    <p:sldId id="286" r:id="rId34"/>
    <p:sldId id="287" r:id="rId35"/>
    <p:sldId id="288" r:id="rId36"/>
    <p:sldId id="340" r:id="rId37"/>
    <p:sldId id="341" r:id="rId38"/>
    <p:sldId id="338" r:id="rId39"/>
    <p:sldId id="291" r:id="rId40"/>
    <p:sldId id="339" r:id="rId41"/>
    <p:sldId id="292" r:id="rId42"/>
    <p:sldId id="343" r:id="rId43"/>
    <p:sldId id="294" r:id="rId44"/>
    <p:sldId id="344" r:id="rId45"/>
    <p:sldId id="295" r:id="rId46"/>
    <p:sldId id="345" r:id="rId47"/>
    <p:sldId id="346" r:id="rId48"/>
    <p:sldId id="347" r:id="rId49"/>
    <p:sldId id="348" r:id="rId50"/>
    <p:sldId id="349" r:id="rId51"/>
    <p:sldId id="350" r:id="rId52"/>
    <p:sldId id="351" r:id="rId53"/>
    <p:sldId id="352" r:id="rId54"/>
    <p:sldId id="353" r:id="rId55"/>
    <p:sldId id="354" r:id="rId56"/>
    <p:sldId id="355" r:id="rId57"/>
    <p:sldId id="357" r:id="rId58"/>
    <p:sldId id="358" r:id="rId59"/>
    <p:sldId id="360" r:id="rId60"/>
    <p:sldId id="361" r:id="rId61"/>
    <p:sldId id="362"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32" r:id="rId79"/>
    <p:sldId id="333" r:id="rId80"/>
    <p:sldId id="364" r:id="rId81"/>
    <p:sldId id="334" r:id="rId82"/>
    <p:sldId id="363" r:id="rId83"/>
    <p:sldId id="336" r:id="rId84"/>
    <p:sldId id="365" r:id="rId85"/>
    <p:sldId id="366" r:id="rId86"/>
    <p:sldId id="367" r:id="rId87"/>
    <p:sldId id="369" r:id="rId88"/>
    <p:sldId id="368" r:id="rId89"/>
    <p:sldId id="337" r:id="rId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4659"/>
  </p:normalViewPr>
  <p:slideViewPr>
    <p:cSldViewPr snapToGrid="0" snapToObjects="1">
      <p:cViewPr varScale="1">
        <p:scale>
          <a:sx n="117" d="100"/>
          <a:sy n="117" d="100"/>
        </p:scale>
        <p:origin x="36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notesMaster" Target="notesMasters/notesMaster1.xml"/><Relationship Id="rId92" Type="http://schemas.openxmlformats.org/officeDocument/2006/relationships/presProps" Target="presProps.xml"/><Relationship Id="rId93" Type="http://schemas.openxmlformats.org/officeDocument/2006/relationships/viewProps" Target="viewProps.xml"/><Relationship Id="rId94" Type="http://schemas.openxmlformats.org/officeDocument/2006/relationships/theme" Target="theme/theme1.xml"/><Relationship Id="rId95"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B0142E-2C0F-3D4C-983A-91CA26A33AA0}" type="datetimeFigureOut">
              <a:rPr lang="en-US" smtClean="0"/>
              <a:t>2/23/16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9CC821-C230-2247-B581-6421B7FB3316}" type="slidenum">
              <a:rPr lang="en-US" smtClean="0"/>
              <a:t>‹#›</a:t>
            </a:fld>
            <a:endParaRPr lang="en-US"/>
          </a:p>
        </p:txBody>
      </p:sp>
    </p:spTree>
    <p:extLst>
      <p:ext uri="{BB962C8B-B14F-4D97-AF65-F5344CB8AC3E}">
        <p14:creationId xmlns:p14="http://schemas.microsoft.com/office/powerpoint/2010/main" val="832731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1" name="Shape 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1896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20" name="Shape 1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7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27" name="Shape 1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619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3" name="Shape 1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0669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781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5" name="Shape 1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3953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1" name="Shape 1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724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7" name="Shape 1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7928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63" name="Shape 1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2313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70" name="Shape 1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56807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8" name="Shape 1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48047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05" name="Shape 1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27670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04" name="Shape 2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96496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10" name="Shape 2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77384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17" name="Shape 2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00688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23" name="Shape 2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00578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23" name="Shape 2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3674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29" name="Shape 2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0665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
        <p:nvSpPr>
          <p:cNvPr id="235" name="Shape 2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97034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41" name="Shape 2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62703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47" name="Shape 2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486108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Shape 2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53" name="Shape 2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79720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05" name="Shape 1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12508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60" name="Shape 2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0797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67" name="Shape 2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8638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73" name="Shape 2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31367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79" name="Shape 2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75224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Shape 2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
        <p:nvSpPr>
          <p:cNvPr id="285" name="Shape 2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22241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
        <p:nvSpPr>
          <p:cNvPr id="291" name="Shape 2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06950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
        <p:nvSpPr>
          <p:cNvPr id="291" name="Shape 2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70325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
        <p:nvSpPr>
          <p:cNvPr id="291" name="Shape 2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25267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Shape 2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97" name="Shape 2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73336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Shape 3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11" name="Shape 3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9086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05" name="Shape 1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19235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Shape 3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11" name="Shape 3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15559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Shape 3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17" name="Shape 3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80676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Shape 3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17" name="Shape 3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15400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Shape 3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30" name="Shape 3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72321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Shape 3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30" name="Shape 3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86097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36" name="Shape 3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2531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36" name="Shape 3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66197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36" name="Shape 3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91889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36" name="Shape 3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541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36" name="Shape 3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6207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05" name="Shape 1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45238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36" name="Shape 3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01143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36" name="Shape 3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25690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36" name="Shape 3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38846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36" name="Shape 3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04822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36" name="Shape 3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51576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36" name="Shape 3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17278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36" name="Shape 3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04797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8" name="Shape 1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73778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36" name="Shape 3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62550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36" name="Shape 3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427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05" name="Shape 1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70111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36" name="Shape 3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58702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36" name="Shape 3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25036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Shape 4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36" name="Shape 4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95298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Shape 4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42" name="Shape 4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02613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Shape 4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49" name="Shape 4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4708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Shape 4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55" name="Shape 4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44212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Shape 4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62" name="Shape 4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46842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Shape 4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69" name="Shape 4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50926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Shape 4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76" name="Shape 4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21475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Shape 48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83" name="Shape 4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4496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8" name="Shape 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92955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Shape 48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90" name="Shape 4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870314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97" name="Shape 4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581395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Shape 5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04" name="Shape 5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49485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Shape 5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11" name="Shape 5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981623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08218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Shape 52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25" name="Shape 5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63492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Shape 5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31" name="Shape 5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520882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Shape 53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37" name="Shape 5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41980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Shape 5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76" name="Shape 5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548347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Shape 5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82" name="Shape 5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94159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05" name="Shape 1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988317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Shape 5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82" name="Shape 5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83199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Shape 58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90" name="Shape 5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522864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Shape 5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82" name="Shape 5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10038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Shape 6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03" name="Shape 6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688196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Shape 6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03" name="Shape 6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248342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Shape 6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03" name="Shape 6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591695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Shape 6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03" name="Shape 6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900376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Shape 6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03" name="Shape 6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477965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Shape 6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03" name="Shape 6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18261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Shape 6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609" name="Shape 6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8422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12" name="Shape 1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054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smtClean="0"/>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F63F5BDB-2A2B-FA42-8872-3EAB6AB05463}" type="datetimeFigureOut">
              <a:rPr lang="en-US" smtClean="0"/>
              <a:t>2/23/16</a:t>
            </a:fld>
            <a:endParaRPr lang="en-US"/>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D0785C36-E8FF-6648-B966-10495623A967}" type="slidenum">
              <a:rPr lang="en-US" smtClean="0"/>
              <a:t>‹#›</a:t>
            </a:fld>
            <a:endParaRPr lang="en-US"/>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6075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63F5BDB-2A2B-FA42-8872-3EAB6AB05463}" type="datetimeFigureOut">
              <a:rPr lang="en-US" smtClean="0"/>
              <a:t>2/23/16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785C36-E8FF-6648-B966-10495623A967}" type="slidenum">
              <a:rPr lang="en-US" smtClean="0"/>
              <a:t>‹#›</a:t>
            </a:fld>
            <a:endParaRPr lang="en-US"/>
          </a:p>
        </p:txBody>
      </p:sp>
    </p:spTree>
    <p:extLst>
      <p:ext uri="{BB962C8B-B14F-4D97-AF65-F5344CB8AC3E}">
        <p14:creationId xmlns:p14="http://schemas.microsoft.com/office/powerpoint/2010/main" val="1050551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63F5BDB-2A2B-FA42-8872-3EAB6AB05463}" type="datetimeFigureOut">
              <a:rPr lang="en-US" smtClean="0"/>
              <a:t>2/23/16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785C36-E8FF-6648-B966-10495623A967}" type="slidenum">
              <a:rPr lang="en-US" smtClean="0"/>
              <a:t>‹#›</a:t>
            </a:fld>
            <a:endParaRPr lang="en-US"/>
          </a:p>
        </p:txBody>
      </p:sp>
    </p:spTree>
    <p:extLst>
      <p:ext uri="{BB962C8B-B14F-4D97-AF65-F5344CB8AC3E}">
        <p14:creationId xmlns:p14="http://schemas.microsoft.com/office/powerpoint/2010/main" val="13876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63F5BDB-2A2B-FA42-8872-3EAB6AB05463}" type="datetimeFigureOut">
              <a:rPr lang="en-US" smtClean="0"/>
              <a:t>2/23/16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785C36-E8FF-6648-B966-10495623A967}" type="slidenum">
              <a:rPr lang="en-US" smtClean="0"/>
              <a:t>‹#›</a:t>
            </a:fld>
            <a:endParaRPr lang="en-US"/>
          </a:p>
        </p:txBody>
      </p:sp>
    </p:spTree>
    <p:extLst>
      <p:ext uri="{BB962C8B-B14F-4D97-AF65-F5344CB8AC3E}">
        <p14:creationId xmlns:p14="http://schemas.microsoft.com/office/powerpoint/2010/main" val="2098882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F63F5BDB-2A2B-FA42-8872-3EAB6AB05463}" type="datetimeFigureOut">
              <a:rPr lang="en-US" smtClean="0"/>
              <a:t>2/23/16</a:t>
            </a:fld>
            <a:endParaRPr lang="en-US"/>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D0785C36-E8FF-6648-B966-10495623A967}" type="slidenum">
              <a:rPr lang="en-US" smtClean="0"/>
              <a:t>‹#›</a:t>
            </a:fld>
            <a:endParaRPr lang="en-US"/>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135553983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63F5BDB-2A2B-FA42-8872-3EAB6AB05463}" type="datetimeFigureOut">
              <a:rPr lang="en-US" smtClean="0"/>
              <a:t>2/23/16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785C36-E8FF-6648-B966-10495623A967}" type="slidenum">
              <a:rPr lang="en-US" smtClean="0"/>
              <a:t>‹#›</a:t>
            </a:fld>
            <a:endParaRPr lang="en-US"/>
          </a:p>
        </p:txBody>
      </p:sp>
    </p:spTree>
    <p:extLst>
      <p:ext uri="{BB962C8B-B14F-4D97-AF65-F5344CB8AC3E}">
        <p14:creationId xmlns:p14="http://schemas.microsoft.com/office/powerpoint/2010/main" val="2051546697"/>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63F5BDB-2A2B-FA42-8872-3EAB6AB05463}" type="datetimeFigureOut">
              <a:rPr lang="en-US" smtClean="0"/>
              <a:t>2/23/16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785C36-E8FF-6648-B966-10495623A967}" type="slidenum">
              <a:rPr lang="en-US" smtClean="0"/>
              <a:t>‹#›</a:t>
            </a:fld>
            <a:endParaRPr lang="en-US"/>
          </a:p>
        </p:txBody>
      </p:sp>
    </p:spTree>
    <p:extLst>
      <p:ext uri="{BB962C8B-B14F-4D97-AF65-F5344CB8AC3E}">
        <p14:creationId xmlns:p14="http://schemas.microsoft.com/office/powerpoint/2010/main" val="347900247"/>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63F5BDB-2A2B-FA42-8872-3EAB6AB05463}" type="datetimeFigureOut">
              <a:rPr lang="en-US" smtClean="0"/>
              <a:t>2/23/16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785C36-E8FF-6648-B966-10495623A967}" type="slidenum">
              <a:rPr lang="en-US" smtClean="0"/>
              <a:t>‹#›</a:t>
            </a:fld>
            <a:endParaRPr lang="en-US"/>
          </a:p>
        </p:txBody>
      </p:sp>
    </p:spTree>
    <p:extLst>
      <p:ext uri="{BB962C8B-B14F-4D97-AF65-F5344CB8AC3E}">
        <p14:creationId xmlns:p14="http://schemas.microsoft.com/office/powerpoint/2010/main" val="1708964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3F5BDB-2A2B-FA42-8872-3EAB6AB05463}" type="datetimeFigureOut">
              <a:rPr lang="en-US" smtClean="0"/>
              <a:t>2/23/16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785C36-E8FF-6648-B966-10495623A967}" type="slidenum">
              <a:rPr lang="en-US" smtClean="0"/>
              <a:t>‹#›</a:t>
            </a:fld>
            <a:endParaRPr lang="en-US"/>
          </a:p>
        </p:txBody>
      </p:sp>
    </p:spTree>
    <p:extLst>
      <p:ext uri="{BB962C8B-B14F-4D97-AF65-F5344CB8AC3E}">
        <p14:creationId xmlns:p14="http://schemas.microsoft.com/office/powerpoint/2010/main" val="2114930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smtClean="0"/>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F63F5BDB-2A2B-FA42-8872-3EAB6AB05463}" type="datetimeFigureOut">
              <a:rPr lang="en-US" smtClean="0"/>
              <a:t>2/23/16</a:t>
            </a:fld>
            <a:endParaRPr lang="en-US"/>
          </a:p>
        </p:txBody>
      </p:sp>
      <p:sp>
        <p:nvSpPr>
          <p:cNvPr id="6" name="Footer Placeholder 5"/>
          <p:cNvSpPr>
            <a:spLocks noGrp="1"/>
          </p:cNvSpPr>
          <p:nvPr>
            <p:ph type="ftr" sz="quarter" idx="11"/>
          </p:nvPr>
        </p:nvSpPr>
        <p:spPr>
          <a:xfrm>
            <a:off x="2103620" y="6375679"/>
            <a:ext cx="3482179" cy="345796"/>
          </a:xfrm>
        </p:spPr>
        <p:txBody>
          <a:bodyPr/>
          <a:lstStyle/>
          <a:p>
            <a:endParaRPr lang="en-US"/>
          </a:p>
        </p:txBody>
      </p:sp>
      <p:sp>
        <p:nvSpPr>
          <p:cNvPr id="7" name="Slide Number Placeholder 6"/>
          <p:cNvSpPr>
            <a:spLocks noGrp="1"/>
          </p:cNvSpPr>
          <p:nvPr>
            <p:ph type="sldNum" sz="quarter" idx="12"/>
          </p:nvPr>
        </p:nvSpPr>
        <p:spPr>
          <a:xfrm>
            <a:off x="5691014" y="6375679"/>
            <a:ext cx="1232456" cy="345796"/>
          </a:xfrm>
        </p:spPr>
        <p:txBody>
          <a:bodyPr/>
          <a:lstStyle/>
          <a:p>
            <a:fld id="{D0785C36-E8FF-6648-B966-10495623A967}" type="slidenum">
              <a:rPr lang="en-US" smtClean="0"/>
              <a:t>‹#›</a:t>
            </a:fld>
            <a:endParaRPr lang="en-US"/>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85689165"/>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F63F5BDB-2A2B-FA42-8872-3EAB6AB05463}" type="datetimeFigureOut">
              <a:rPr lang="en-US" smtClean="0"/>
              <a:t>2/23/16</a:t>
            </a:fld>
            <a:endParaRPr lang="en-US"/>
          </a:p>
        </p:txBody>
      </p:sp>
      <p:sp>
        <p:nvSpPr>
          <p:cNvPr id="6" name="Footer Placeholder 5"/>
          <p:cNvSpPr>
            <a:spLocks noGrp="1"/>
          </p:cNvSpPr>
          <p:nvPr>
            <p:ph type="ftr" sz="quarter" idx="11"/>
          </p:nvPr>
        </p:nvSpPr>
        <p:spPr>
          <a:xfrm>
            <a:off x="2103621" y="6375679"/>
            <a:ext cx="3482178" cy="345796"/>
          </a:xfrm>
        </p:spPr>
        <p:txBody>
          <a:bodyPr/>
          <a:lstStyle/>
          <a:p>
            <a:endParaRPr lang="en-US"/>
          </a:p>
        </p:txBody>
      </p:sp>
      <p:sp>
        <p:nvSpPr>
          <p:cNvPr id="7" name="Slide Number Placeholder 6"/>
          <p:cNvSpPr>
            <a:spLocks noGrp="1"/>
          </p:cNvSpPr>
          <p:nvPr>
            <p:ph type="sldNum" sz="quarter" idx="12"/>
          </p:nvPr>
        </p:nvSpPr>
        <p:spPr>
          <a:xfrm>
            <a:off x="5687568" y="6375679"/>
            <a:ext cx="1234440" cy="345796"/>
          </a:xfrm>
        </p:spPr>
        <p:txBody>
          <a:bodyPr/>
          <a:lstStyle/>
          <a:p>
            <a:fld id="{D0785C36-E8FF-6648-B966-10495623A967}" type="slidenum">
              <a:rPr lang="en-US" smtClean="0"/>
              <a:t>‹#›</a:t>
            </a:fld>
            <a:endParaRPr lang="en-US"/>
          </a:p>
        </p:txBody>
      </p:sp>
    </p:spTree>
    <p:extLst>
      <p:ext uri="{BB962C8B-B14F-4D97-AF65-F5344CB8AC3E}">
        <p14:creationId xmlns:p14="http://schemas.microsoft.com/office/powerpoint/2010/main" val="39245390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F63F5BDB-2A2B-FA42-8872-3EAB6AB05463}" type="datetimeFigureOut">
              <a:rPr lang="en-US" smtClean="0"/>
              <a:t>2/23/16</a:t>
            </a:fld>
            <a:endParaRPr lang="en-US"/>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D0785C36-E8FF-6648-B966-10495623A967}" type="slidenum">
              <a:rPr lang="en-US" smtClean="0"/>
              <a:t>‹#›</a:t>
            </a:fld>
            <a:endParaRPr lang="en-US"/>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252592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hyperlink" Target="https://wbte.drcedirect.com/MI/portals/mi/ott1" TargetMode="Externa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7.xml"/><Relationship Id="rId5" Type="http://schemas.openxmlformats.org/officeDocument/2006/relationships/image" Target="../media/image13.png"/><Relationship Id="rId6" Type="http://schemas.openxmlformats.org/officeDocument/2006/relationships/image" Target="../media/image14.png"/><Relationship Id="rId1" Type="http://schemas.microsoft.com/office/2007/relationships/media" Target="../media/media2.wav"/><Relationship Id="rId2" Type="http://schemas.openxmlformats.org/officeDocument/2006/relationships/audio" Target="../media/media2.wav"/></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8.xml"/><Relationship Id="rId5" Type="http://schemas.openxmlformats.org/officeDocument/2006/relationships/image" Target="../media/image15.png"/><Relationship Id="rId6" Type="http://schemas.openxmlformats.org/officeDocument/2006/relationships/image" Target="../media/image14.png"/><Relationship Id="rId1" Type="http://schemas.microsoft.com/office/2007/relationships/media" Target="../media/media3.wav"/><Relationship Id="rId2" Type="http://schemas.openxmlformats.org/officeDocument/2006/relationships/audio" Target="../media/media3.wav"/></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1.xml"/><Relationship Id="rId5" Type="http://schemas.openxmlformats.org/officeDocument/2006/relationships/image" Target="../media/image16.png"/><Relationship Id="rId6" Type="http://schemas.openxmlformats.org/officeDocument/2006/relationships/image" Target="../media/image5.png"/><Relationship Id="rId1" Type="http://schemas.microsoft.com/office/2007/relationships/media" Target="../media/media4.m4a"/><Relationship Id="rId2" Type="http://schemas.openxmlformats.org/officeDocument/2006/relationships/audio" Target="../media/media4.m4a"/></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9.xml"/><Relationship Id="rId5" Type="http://schemas.openxmlformats.org/officeDocument/2006/relationships/image" Target="../media/image23.png"/><Relationship Id="rId6" Type="http://schemas.openxmlformats.org/officeDocument/2006/relationships/image" Target="../media/image5.png"/><Relationship Id="rId1" Type="http://schemas.microsoft.com/office/2007/relationships/media" Target="../media/media5.m4a"/><Relationship Id="rId2" Type="http://schemas.openxmlformats.org/officeDocument/2006/relationships/audio" Target="../media/media5.m4a"/></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3.xml"/><Relationship Id="rId5" Type="http://schemas.openxmlformats.org/officeDocument/2006/relationships/image" Target="../media/image27.png"/><Relationship Id="rId6" Type="http://schemas.openxmlformats.org/officeDocument/2006/relationships/image" Target="../media/image5.png"/><Relationship Id="rId1" Type="http://schemas.microsoft.com/office/2007/relationships/media" Target="../media/media6.m4a"/><Relationship Id="rId2" Type="http://schemas.openxmlformats.org/officeDocument/2006/relationships/audio" Target="../media/media6.m4a"/></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5.xml"/><Relationship Id="rId5" Type="http://schemas.openxmlformats.org/officeDocument/2006/relationships/image" Target="../media/image29.png"/><Relationship Id="rId6" Type="http://schemas.openxmlformats.org/officeDocument/2006/relationships/image" Target="../media/image5.png"/><Relationship Id="rId1" Type="http://schemas.microsoft.com/office/2007/relationships/media" Target="../media/media7.m4a"/><Relationship Id="rId2" Type="http://schemas.openxmlformats.org/officeDocument/2006/relationships/audio" Target="../media/media7.m4a"/></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8.xml"/><Relationship Id="rId5" Type="http://schemas.openxmlformats.org/officeDocument/2006/relationships/image" Target="../media/image32.png"/><Relationship Id="rId6" Type="http://schemas.openxmlformats.org/officeDocument/2006/relationships/image" Target="../media/image5.png"/><Relationship Id="rId1" Type="http://schemas.microsoft.com/office/2007/relationships/media" Target="../media/media8.m4a"/><Relationship Id="rId2" Type="http://schemas.openxmlformats.org/officeDocument/2006/relationships/audio" Target="../media/media8.m4a"/></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9.xml"/><Relationship Id="rId5" Type="http://schemas.openxmlformats.org/officeDocument/2006/relationships/image" Target="../media/image5.png"/><Relationship Id="rId6" Type="http://schemas.openxmlformats.org/officeDocument/2006/relationships/image" Target="../media/image33.png"/><Relationship Id="rId1" Type="http://schemas.microsoft.com/office/2007/relationships/media" Target="../media/media9.m4a"/><Relationship Id="rId2" Type="http://schemas.openxmlformats.org/officeDocument/2006/relationships/audio" Target="../media/media9.m4a"/></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1.xml"/><Relationship Id="rId5" Type="http://schemas.openxmlformats.org/officeDocument/2006/relationships/image" Target="../media/image35.png"/><Relationship Id="rId6" Type="http://schemas.openxmlformats.org/officeDocument/2006/relationships/image" Target="../media/image5.png"/><Relationship Id="rId1" Type="http://schemas.microsoft.com/office/2007/relationships/media" Target="../media/media10.m4a"/><Relationship Id="rId2" Type="http://schemas.openxmlformats.org/officeDocument/2006/relationships/audio" Target="../media/media10.m4a"/></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2.xml"/><Relationship Id="rId5" Type="http://schemas.openxmlformats.org/officeDocument/2006/relationships/image" Target="../media/image36.png"/><Relationship Id="rId6" Type="http://schemas.openxmlformats.org/officeDocument/2006/relationships/image" Target="../media/image5.png"/><Relationship Id="rId1" Type="http://schemas.microsoft.com/office/2007/relationships/media" Target="../media/media11.m4a"/><Relationship Id="rId2" Type="http://schemas.openxmlformats.org/officeDocument/2006/relationships/audio" Target="../media/media11.m4a"/></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39.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6.xml"/><Relationship Id="rId5" Type="http://schemas.openxmlformats.org/officeDocument/2006/relationships/image" Target="../media/image40.png"/><Relationship Id="rId6" Type="http://schemas.openxmlformats.org/officeDocument/2006/relationships/image" Target="../media/image5.png"/><Relationship Id="rId1" Type="http://schemas.microsoft.com/office/2007/relationships/media" Target="../media/media12.m4a"/><Relationship Id="rId2" Type="http://schemas.openxmlformats.org/officeDocument/2006/relationships/audio" Target="../media/media12.m4a"/></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8.xml"/><Relationship Id="rId5" Type="http://schemas.openxmlformats.org/officeDocument/2006/relationships/image" Target="../media/image42.png"/><Relationship Id="rId6" Type="http://schemas.openxmlformats.org/officeDocument/2006/relationships/image" Target="../media/image5.png"/><Relationship Id="rId1" Type="http://schemas.microsoft.com/office/2007/relationships/media" Target="../media/media13.m4a"/><Relationship Id="rId2" Type="http://schemas.openxmlformats.org/officeDocument/2006/relationships/audio" Target="../media/media13.m4a"/></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0.xml"/><Relationship Id="rId5" Type="http://schemas.openxmlformats.org/officeDocument/2006/relationships/image" Target="../media/image44.png"/><Relationship Id="rId6" Type="http://schemas.openxmlformats.org/officeDocument/2006/relationships/image" Target="../media/image5.png"/><Relationship Id="rId1" Type="http://schemas.microsoft.com/office/2007/relationships/media" Target="../media/media14.m4a"/><Relationship Id="rId2" Type="http://schemas.openxmlformats.org/officeDocument/2006/relationships/audio" Target="../media/media14.m4a"/></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45.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2.xml"/><Relationship Id="rId5" Type="http://schemas.openxmlformats.org/officeDocument/2006/relationships/image" Target="../media/image46.png"/><Relationship Id="rId6" Type="http://schemas.openxmlformats.org/officeDocument/2006/relationships/image" Target="../media/image5.png"/><Relationship Id="rId1" Type="http://schemas.microsoft.com/office/2007/relationships/media" Target="../media/media15.m4a"/><Relationship Id="rId2" Type="http://schemas.openxmlformats.org/officeDocument/2006/relationships/audio" Target="../media/media15.m4a"/></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47.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4.xml"/><Relationship Id="rId5" Type="http://schemas.openxmlformats.org/officeDocument/2006/relationships/image" Target="../media/image48.png"/><Relationship Id="rId6" Type="http://schemas.openxmlformats.org/officeDocument/2006/relationships/image" Target="../media/image5.png"/><Relationship Id="rId1" Type="http://schemas.microsoft.com/office/2007/relationships/media" Target="../media/media16.m4a"/><Relationship Id="rId2" Type="http://schemas.openxmlformats.org/officeDocument/2006/relationships/audio" Target="../media/media16.m4a"/></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49.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6.xml"/><Relationship Id="rId5" Type="http://schemas.openxmlformats.org/officeDocument/2006/relationships/image" Target="../media/image50.png"/><Relationship Id="rId6" Type="http://schemas.openxmlformats.org/officeDocument/2006/relationships/image" Target="../media/image5.png"/><Relationship Id="rId1" Type="http://schemas.microsoft.com/office/2007/relationships/media" Target="../media/media17.m4a"/><Relationship Id="rId2" Type="http://schemas.openxmlformats.org/officeDocument/2006/relationships/audio" Target="../media/media17.m4a"/></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51.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9.xml"/><Relationship Id="rId5" Type="http://schemas.openxmlformats.org/officeDocument/2006/relationships/image" Target="../media/image52.png"/><Relationship Id="rId6" Type="http://schemas.openxmlformats.org/officeDocument/2006/relationships/image" Target="../media/image5.png"/><Relationship Id="rId1" Type="http://schemas.microsoft.com/office/2007/relationships/media" Target="../media/media18.m4a"/><Relationship Id="rId2" Type="http://schemas.openxmlformats.org/officeDocument/2006/relationships/audio" Target="../media/media18.m4a"/></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53.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1.xml"/><Relationship Id="rId5" Type="http://schemas.openxmlformats.org/officeDocument/2006/relationships/image" Target="../media/image54.png"/><Relationship Id="rId6" Type="http://schemas.openxmlformats.org/officeDocument/2006/relationships/image" Target="../media/image5.png"/><Relationship Id="rId1" Type="http://schemas.microsoft.com/office/2007/relationships/media" Target="../media/media19.m4a"/><Relationship Id="rId2" Type="http://schemas.openxmlformats.org/officeDocument/2006/relationships/audio" Target="../media/media19.m4a"/></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3.xml"/><Relationship Id="rId5" Type="http://schemas.openxmlformats.org/officeDocument/2006/relationships/image" Target="../media/image14.png"/><Relationship Id="rId6" Type="http://schemas.openxmlformats.org/officeDocument/2006/relationships/image" Target="../media/image55.png"/><Relationship Id="rId1" Type="http://schemas.microsoft.com/office/2007/relationships/media" Target="../media/media20.wav"/><Relationship Id="rId2" Type="http://schemas.openxmlformats.org/officeDocument/2006/relationships/audio" Target="../media/media20.wav"/></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56.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5.xml"/><Relationship Id="rId5" Type="http://schemas.openxmlformats.org/officeDocument/2006/relationships/image" Target="../media/image57.png"/><Relationship Id="rId6" Type="http://schemas.openxmlformats.org/officeDocument/2006/relationships/image" Target="../media/image5.png"/><Relationship Id="rId1" Type="http://schemas.microsoft.com/office/2007/relationships/media" Target="../media/media21.m4a"/><Relationship Id="rId2" Type="http://schemas.openxmlformats.org/officeDocument/2006/relationships/audio" Target="../media/media21.m4a"/></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58.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7.xml"/><Relationship Id="rId5" Type="http://schemas.openxmlformats.org/officeDocument/2006/relationships/image" Target="../media/image59.png"/><Relationship Id="rId6" Type="http://schemas.openxmlformats.org/officeDocument/2006/relationships/image" Target="../media/image5.png"/><Relationship Id="rId1" Type="http://schemas.microsoft.com/office/2007/relationships/media" Target="../media/media22.m4a"/><Relationship Id="rId2" Type="http://schemas.openxmlformats.org/officeDocument/2006/relationships/audio" Target="../media/media22.m4a"/></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6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6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image" Target="../media/image5.png"/><Relationship Id="rId1" Type="http://schemas.microsoft.com/office/2007/relationships/media" Target="../media/media1.m4a"/><Relationship Id="rId2" Type="http://schemas.openxmlformats.org/officeDocument/2006/relationships/audio" Target="../media/media1.m4a"/></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0.xml"/><Relationship Id="rId5" Type="http://schemas.openxmlformats.org/officeDocument/2006/relationships/image" Target="../media/image62.png"/><Relationship Id="rId6" Type="http://schemas.openxmlformats.org/officeDocument/2006/relationships/image" Target="../media/image5.png"/><Relationship Id="rId1" Type="http://schemas.microsoft.com/office/2007/relationships/media" Target="../media/media23.m4a"/><Relationship Id="rId2" Type="http://schemas.openxmlformats.org/officeDocument/2006/relationships/audio" Target="../media/media23.m4a"/></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1.xml"/><Relationship Id="rId5" Type="http://schemas.openxmlformats.org/officeDocument/2006/relationships/image" Target="../media/image63.png"/><Relationship Id="rId6" Type="http://schemas.openxmlformats.org/officeDocument/2006/relationships/image" Target="../media/image5.png"/><Relationship Id="rId1" Type="http://schemas.microsoft.com/office/2007/relationships/media" Target="../media/media24.m4a"/><Relationship Id="rId2" Type="http://schemas.openxmlformats.org/officeDocument/2006/relationships/audio" Target="../media/media24.m4a"/></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2.xml"/><Relationship Id="rId5" Type="http://schemas.openxmlformats.org/officeDocument/2006/relationships/image" Target="../media/image64.png"/><Relationship Id="rId6" Type="http://schemas.openxmlformats.org/officeDocument/2006/relationships/image" Target="../media/image5.png"/><Relationship Id="rId1" Type="http://schemas.microsoft.com/office/2007/relationships/media" Target="../media/media25.m4a"/><Relationship Id="rId2" Type="http://schemas.openxmlformats.org/officeDocument/2006/relationships/audio" Target="../media/media25.m4a"/></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3.xml"/><Relationship Id="rId5" Type="http://schemas.openxmlformats.org/officeDocument/2006/relationships/image" Target="../media/image65.png"/><Relationship Id="rId6" Type="http://schemas.openxmlformats.org/officeDocument/2006/relationships/image" Target="../media/image5.png"/><Relationship Id="rId1" Type="http://schemas.microsoft.com/office/2007/relationships/media" Target="../media/media26.m4a"/><Relationship Id="rId2" Type="http://schemas.openxmlformats.org/officeDocument/2006/relationships/audio" Target="../media/media26.m4a"/></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64.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5.xml"/><Relationship Id="rId5" Type="http://schemas.openxmlformats.org/officeDocument/2006/relationships/image" Target="../media/image66.png"/><Relationship Id="rId6" Type="http://schemas.openxmlformats.org/officeDocument/2006/relationships/image" Target="../media/image5.png"/><Relationship Id="rId1" Type="http://schemas.microsoft.com/office/2007/relationships/media" Target="../media/media27.m4a"/><Relationship Id="rId2" Type="http://schemas.openxmlformats.org/officeDocument/2006/relationships/audio" Target="../media/media27.m4a"/></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7.xml"/><Relationship Id="rId5" Type="http://schemas.openxmlformats.org/officeDocument/2006/relationships/image" Target="../media/image67.png"/><Relationship Id="rId6" Type="http://schemas.openxmlformats.org/officeDocument/2006/relationships/image" Target="../media/image5.png"/><Relationship Id="rId1" Type="http://schemas.microsoft.com/office/2007/relationships/media" Target="../media/media28.m4a"/><Relationship Id="rId2" Type="http://schemas.openxmlformats.org/officeDocument/2006/relationships/audio" Target="../media/media28.m4a"/></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68.png"/></Relationships>
</file>

<file path=ppt/slides/_rels/slide79.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3" Type="http://schemas.openxmlformats.org/officeDocument/2006/relationships/hyperlink" Target="http://www.michigan.gov/mde/0,4615,7-140-22709_70117---,00.html" TargetMode="External"/><Relationship Id="rId4" Type="http://schemas.openxmlformats.org/officeDocument/2006/relationships/hyperlink" Target="https://wbte.drcedirect.com/MI/portals/mi/ott1" TargetMode="External"/><Relationship Id="rId5" Type="http://schemas.openxmlformats.org/officeDocument/2006/relationships/hyperlink" Target="http://www.aleks.com/" TargetMode="External"/><Relationship Id="rId6" Type="http://schemas.openxmlformats.org/officeDocument/2006/relationships/hyperlink" Target="https://www.engageny.org/" TargetMode="External"/><Relationship Id="rId7" Type="http://schemas.openxmlformats.org/officeDocument/2006/relationships/hyperlink" Target="http://www.insidemathematics.org/" TargetMode="Externa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7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7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73.png"/></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3.xml"/><Relationship Id="rId5" Type="http://schemas.openxmlformats.org/officeDocument/2006/relationships/image" Target="../media/image74.png"/><Relationship Id="rId6" Type="http://schemas.openxmlformats.org/officeDocument/2006/relationships/image" Target="../media/image5.png"/><Relationship Id="rId1" Type="http://schemas.microsoft.com/office/2007/relationships/media" Target="../media/media29.m4a"/><Relationship Id="rId2" Type="http://schemas.openxmlformats.org/officeDocument/2006/relationships/audio" Target="../media/media29.m4a"/></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75.png"/></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5.xml"/><Relationship Id="rId5" Type="http://schemas.openxmlformats.org/officeDocument/2006/relationships/image" Target="../media/image76.png"/><Relationship Id="rId6" Type="http://schemas.openxmlformats.org/officeDocument/2006/relationships/image" Target="../media/image5.png"/><Relationship Id="rId1" Type="http://schemas.microsoft.com/office/2007/relationships/media" Target="../media/media30.m4a"/><Relationship Id="rId2" Type="http://schemas.openxmlformats.org/officeDocument/2006/relationships/audio" Target="../media/media30.m4a"/></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77.png"/></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7.xml"/><Relationship Id="rId5" Type="http://schemas.openxmlformats.org/officeDocument/2006/relationships/image" Target="../media/image78.png"/><Relationship Id="rId6" Type="http://schemas.openxmlformats.org/officeDocument/2006/relationships/image" Target="../media/image5.png"/><Relationship Id="rId1" Type="http://schemas.microsoft.com/office/2007/relationships/media" Target="../media/media31.m4a"/><Relationship Id="rId2" Type="http://schemas.openxmlformats.org/officeDocument/2006/relationships/audio" Target="../media/media31.m4a"/></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79.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ctrTitle"/>
          </p:nvPr>
        </p:nvSpPr>
        <p:spPr>
          <a:xfrm>
            <a:off x="2209800" y="609601"/>
            <a:ext cx="7772400" cy="4267199"/>
          </a:xfrm>
          <a:prstGeom prst="rect">
            <a:avLst/>
          </a:prstGeom>
          <a:noFill/>
          <a:ln>
            <a:noFill/>
          </a:ln>
        </p:spPr>
        <p:txBody>
          <a:bodyPr vert="horz" lIns="91425" tIns="45700" rIns="91425" bIns="45700" rtlCol="0" anchor="b" anchorCtr="0">
            <a:noAutofit/>
          </a:bodyPr>
          <a:lstStyle/>
          <a:p>
            <a:pPr>
              <a:lnSpc>
                <a:spcPct val="100000"/>
              </a:lnSpc>
              <a:spcBef>
                <a:spcPts val="0"/>
              </a:spcBef>
              <a:buClr>
                <a:schemeClr val="dk2"/>
              </a:buClr>
              <a:buSzPct val="25000"/>
            </a:pPr>
            <a:r>
              <a:rPr lang="en-US" sz="5400" dirty="0" err="1">
                <a:solidFill>
                  <a:schemeClr val="dk2"/>
                </a:solidFill>
                <a:latin typeface="Times New Roman"/>
                <a:ea typeface="Times New Roman"/>
                <a:cs typeface="Times New Roman"/>
                <a:sym typeface="Times New Roman"/>
              </a:rPr>
              <a:t>Susette’s</a:t>
            </a:r>
            <a:r>
              <a:rPr lang="en-US" sz="5400" dirty="0">
                <a:solidFill>
                  <a:schemeClr val="dk2"/>
                </a:solidFill>
                <a:latin typeface="Times New Roman"/>
                <a:ea typeface="Times New Roman"/>
                <a:cs typeface="Times New Roman"/>
                <a:sym typeface="Times New Roman"/>
              </a:rPr>
              <a:t> </a:t>
            </a:r>
            <a:br>
              <a:rPr lang="en-US" sz="5400" dirty="0">
                <a:solidFill>
                  <a:schemeClr val="dk2"/>
                </a:solidFill>
                <a:latin typeface="Times New Roman"/>
                <a:ea typeface="Times New Roman"/>
                <a:cs typeface="Times New Roman"/>
                <a:sym typeface="Times New Roman"/>
              </a:rPr>
            </a:br>
            <a:r>
              <a:rPr lang="en-US" sz="5400" dirty="0">
                <a:solidFill>
                  <a:schemeClr val="dk2"/>
                </a:solidFill>
                <a:latin typeface="Times New Roman"/>
                <a:ea typeface="Times New Roman"/>
                <a:cs typeface="Times New Roman"/>
                <a:sym typeface="Times New Roman"/>
              </a:rPr>
              <a:t>Recommended</a:t>
            </a:r>
            <a:br>
              <a:rPr lang="en-US" sz="5400" dirty="0">
                <a:solidFill>
                  <a:schemeClr val="dk2"/>
                </a:solidFill>
                <a:latin typeface="Times New Roman"/>
                <a:ea typeface="Times New Roman"/>
                <a:cs typeface="Times New Roman"/>
                <a:sym typeface="Times New Roman"/>
              </a:rPr>
            </a:br>
            <a:r>
              <a:rPr lang="en-US" sz="5400" dirty="0">
                <a:solidFill>
                  <a:schemeClr val="dk2"/>
                </a:solidFill>
                <a:latin typeface="Times New Roman"/>
                <a:ea typeface="Times New Roman"/>
                <a:cs typeface="Times New Roman"/>
                <a:sym typeface="Times New Roman"/>
              </a:rPr>
              <a:t>MSTEP </a:t>
            </a:r>
            <a:br>
              <a:rPr lang="en-US" sz="5400" dirty="0">
                <a:solidFill>
                  <a:schemeClr val="dk2"/>
                </a:solidFill>
                <a:latin typeface="Times New Roman"/>
                <a:ea typeface="Times New Roman"/>
                <a:cs typeface="Times New Roman"/>
                <a:sym typeface="Times New Roman"/>
              </a:rPr>
            </a:br>
            <a:r>
              <a:rPr lang="en-US" sz="5400" dirty="0">
                <a:solidFill>
                  <a:schemeClr val="dk2"/>
                </a:solidFill>
                <a:latin typeface="Times New Roman"/>
                <a:ea typeface="Times New Roman"/>
                <a:cs typeface="Times New Roman"/>
                <a:sym typeface="Times New Roman"/>
              </a:rPr>
              <a:t>Math</a:t>
            </a:r>
            <a:br>
              <a:rPr lang="en-US" sz="5400" dirty="0">
                <a:solidFill>
                  <a:schemeClr val="dk2"/>
                </a:solidFill>
                <a:latin typeface="Times New Roman"/>
                <a:ea typeface="Times New Roman"/>
                <a:cs typeface="Times New Roman"/>
                <a:sym typeface="Times New Roman"/>
              </a:rPr>
            </a:br>
            <a:r>
              <a:rPr lang="en-US" sz="5400" dirty="0" smtClean="0">
                <a:solidFill>
                  <a:schemeClr val="dk2"/>
                </a:solidFill>
                <a:latin typeface="Times New Roman"/>
                <a:ea typeface="Times New Roman"/>
                <a:cs typeface="Times New Roman"/>
                <a:sym typeface="Times New Roman"/>
              </a:rPr>
              <a:t>Prep</a:t>
            </a:r>
            <a:endParaRPr lang="en-US" sz="5400" dirty="0">
              <a:solidFill>
                <a:schemeClr val="dk2"/>
              </a:solidFill>
              <a:latin typeface="Times New Roman"/>
              <a:ea typeface="Times New Roman"/>
              <a:cs typeface="Times New Roman"/>
              <a:sym typeface="Times New Roman"/>
            </a:endParaRPr>
          </a:p>
        </p:txBody>
      </p:sp>
      <p:sp>
        <p:nvSpPr>
          <p:cNvPr id="94" name="Shape 94"/>
          <p:cNvSpPr txBox="1">
            <a:spLocks noGrp="1"/>
          </p:cNvSpPr>
          <p:nvPr>
            <p:ph type="subTitle" idx="1"/>
          </p:nvPr>
        </p:nvSpPr>
        <p:spPr>
          <a:xfrm>
            <a:off x="2895601" y="4953001"/>
            <a:ext cx="6400799" cy="1219199"/>
          </a:xfrm>
          <a:prstGeom prst="rect">
            <a:avLst/>
          </a:prstGeom>
          <a:noFill/>
          <a:ln>
            <a:noFill/>
          </a:ln>
        </p:spPr>
        <p:txBody>
          <a:bodyPr vert="horz" lIns="91425" tIns="45700" rIns="91425" bIns="45700" rtlCol="0" anchor="t" anchorCtr="0">
            <a:noAutofit/>
          </a:bodyPr>
          <a:lstStyle/>
          <a:p>
            <a:pPr>
              <a:spcBef>
                <a:spcPts val="0"/>
              </a:spcBef>
              <a:buClr>
                <a:srgbClr val="888888"/>
              </a:buClr>
              <a:buSzPct val="25000"/>
            </a:pPr>
            <a:r>
              <a:rPr lang="en-US" dirty="0">
                <a:solidFill>
                  <a:srgbClr val="888888"/>
                </a:solidFill>
                <a:latin typeface="Questrial"/>
                <a:ea typeface="Questrial"/>
                <a:cs typeface="Questrial"/>
                <a:sym typeface="Questrial"/>
              </a:rPr>
              <a:t>March 201</a:t>
            </a:r>
            <a:r>
              <a:rPr lang="en-US" dirty="0"/>
              <a:t>6</a:t>
            </a:r>
          </a:p>
        </p:txBody>
      </p:sp>
      <p:sp>
        <p:nvSpPr>
          <p:cNvPr id="95" name="Shape 95"/>
          <p:cNvSpPr txBox="1">
            <a:spLocks noGrp="1"/>
          </p:cNvSpPr>
          <p:nvPr>
            <p:ph type="ftr" sz="quarter" idx="11"/>
          </p:nvPr>
        </p:nvSpPr>
        <p:spPr>
          <a:xfrm>
            <a:off x="2183164" y="6356351"/>
            <a:ext cx="7379188"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March 2015, jaquette@EdTechSpecialists.com</a:t>
            </a:r>
          </a:p>
        </p:txBody>
      </p:sp>
    </p:spTree>
    <p:extLst>
      <p:ext uri="{BB962C8B-B14F-4D97-AF65-F5344CB8AC3E}">
        <p14:creationId xmlns:p14="http://schemas.microsoft.com/office/powerpoint/2010/main" val="561729042"/>
      </p:ext>
    </p:extLst>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Shape 122"/>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123" name="Shape 123"/>
          <p:cNvPicPr preferRelativeResize="0"/>
          <p:nvPr/>
        </p:nvPicPr>
        <p:blipFill>
          <a:blip r:embed="rId3">
            <a:alphaModFix/>
          </a:blip>
          <a:stretch>
            <a:fillRect/>
          </a:stretch>
        </p:blipFill>
        <p:spPr>
          <a:xfrm>
            <a:off x="1652576" y="1839625"/>
            <a:ext cx="8886825" cy="4259424"/>
          </a:xfrm>
          <a:prstGeom prst="rect">
            <a:avLst/>
          </a:prstGeom>
          <a:noFill/>
          <a:ln>
            <a:noFill/>
          </a:ln>
        </p:spPr>
      </p:pic>
      <p:sp>
        <p:nvSpPr>
          <p:cNvPr id="124" name="Shape 124"/>
          <p:cNvSpPr txBox="1"/>
          <p:nvPr/>
        </p:nvSpPr>
        <p:spPr>
          <a:xfrm>
            <a:off x="2134300" y="337900"/>
            <a:ext cx="8237400" cy="1376700"/>
          </a:xfrm>
          <a:prstGeom prst="rect">
            <a:avLst/>
          </a:prstGeom>
          <a:noFill/>
          <a:ln>
            <a:noFill/>
          </a:ln>
        </p:spPr>
        <p:txBody>
          <a:bodyPr lIns="91425" tIns="91425" rIns="91425" bIns="91425" anchor="t" anchorCtr="0">
            <a:noAutofit/>
          </a:bodyPr>
          <a:lstStyle/>
          <a:p>
            <a:r>
              <a:rPr lang="en-US" sz="2400" dirty="0">
                <a:solidFill>
                  <a:schemeClr val="dk1"/>
                </a:solidFill>
                <a:latin typeface="Times New Roman"/>
                <a:ea typeface="Times New Roman"/>
                <a:cs typeface="Times New Roman"/>
                <a:sym typeface="Times New Roman"/>
              </a:rPr>
              <a:t>Using Google Chrome only, go to:</a:t>
            </a:r>
          </a:p>
          <a:p>
            <a:r>
              <a:rPr lang="en-US" u="sng" dirty="0">
                <a:solidFill>
                  <a:schemeClr val="hlink"/>
                </a:solidFill>
                <a:latin typeface="Times New Roman"/>
                <a:ea typeface="Times New Roman"/>
                <a:cs typeface="Times New Roman"/>
                <a:sym typeface="Times New Roman"/>
                <a:hlinkClick r:id="rId4"/>
              </a:rPr>
              <a:t>https://wbte.drcedirect.com/MI/portals/mi/ott1</a:t>
            </a:r>
          </a:p>
          <a:p>
            <a:r>
              <a:rPr lang="en-US" sz="2400" dirty="0"/>
              <a:t>Select Calculator Practice.</a:t>
            </a:r>
          </a:p>
        </p:txBody>
      </p:sp>
    </p:spTree>
    <p:extLst>
      <p:ext uri="{BB962C8B-B14F-4D97-AF65-F5344CB8AC3E}">
        <p14:creationId xmlns:p14="http://schemas.microsoft.com/office/powerpoint/2010/main" val="611266973"/>
      </p:ext>
    </p:extLst>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0600" y="660400"/>
            <a:ext cx="7658100" cy="5524500"/>
          </a:xfrm>
          <a:prstGeom prst="rect">
            <a:avLst/>
          </a:prstGeom>
        </p:spPr>
      </p:pic>
    </p:spTree>
    <p:extLst>
      <p:ext uri="{BB962C8B-B14F-4D97-AF65-F5344CB8AC3E}">
        <p14:creationId xmlns:p14="http://schemas.microsoft.com/office/powerpoint/2010/main" val="1274292142"/>
      </p:ext>
    </p:extLst>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2072" y="20430"/>
            <a:ext cx="9356271" cy="6335921"/>
          </a:xfrm>
          <a:prstGeom prst="rect">
            <a:avLst/>
          </a:prstGeom>
        </p:spPr>
      </p:pic>
    </p:spTree>
    <p:extLst>
      <p:ext uri="{BB962C8B-B14F-4D97-AF65-F5344CB8AC3E}">
        <p14:creationId xmlns:p14="http://schemas.microsoft.com/office/powerpoint/2010/main" val="1732799215"/>
      </p:ext>
    </p:extLst>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Shape 141"/>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1672" y="1427844"/>
            <a:ext cx="9442286" cy="3405414"/>
          </a:xfrm>
          <a:prstGeom prst="rect">
            <a:avLst/>
          </a:prstGeom>
        </p:spPr>
      </p:pic>
    </p:spTree>
    <p:extLst>
      <p:ext uri="{BB962C8B-B14F-4D97-AF65-F5344CB8AC3E}">
        <p14:creationId xmlns:p14="http://schemas.microsoft.com/office/powerpoint/2010/main" val="80132863"/>
      </p:ext>
    </p:extLst>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3187" y="150949"/>
            <a:ext cx="8362042" cy="6066928"/>
          </a:xfrm>
          <a:prstGeom prst="rect">
            <a:avLst/>
          </a:prstGeom>
        </p:spPr>
      </p:pic>
    </p:spTree>
    <p:extLst>
      <p:ext uri="{BB962C8B-B14F-4D97-AF65-F5344CB8AC3E}">
        <p14:creationId xmlns:p14="http://schemas.microsoft.com/office/powerpoint/2010/main" val="1195288034"/>
      </p:ext>
    </p:extLst>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3124" y="1190171"/>
            <a:ext cx="10437887" cy="2968171"/>
          </a:xfrm>
          <a:prstGeom prst="rect">
            <a:avLst/>
          </a:prstGeom>
        </p:spPr>
      </p:pic>
    </p:spTree>
    <p:extLst>
      <p:ext uri="{BB962C8B-B14F-4D97-AF65-F5344CB8AC3E}">
        <p14:creationId xmlns:p14="http://schemas.microsoft.com/office/powerpoint/2010/main" val="400191498"/>
      </p:ext>
    </p:extLst>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160" name="Shape 160"/>
          <p:cNvPicPr preferRelativeResize="0"/>
          <p:nvPr/>
        </p:nvPicPr>
        <p:blipFill>
          <a:blip r:embed="rId3">
            <a:alphaModFix/>
          </a:blip>
          <a:stretch>
            <a:fillRect/>
          </a:stretch>
        </p:blipFill>
        <p:spPr>
          <a:xfrm>
            <a:off x="1524001" y="415100"/>
            <a:ext cx="9143999" cy="6027799"/>
          </a:xfrm>
          <a:prstGeom prst="rect">
            <a:avLst/>
          </a:prstGeom>
          <a:noFill/>
          <a:ln>
            <a:noFill/>
          </a:ln>
        </p:spPr>
      </p:pic>
    </p:spTree>
    <p:extLst>
      <p:ext uri="{BB962C8B-B14F-4D97-AF65-F5344CB8AC3E}">
        <p14:creationId xmlns:p14="http://schemas.microsoft.com/office/powerpoint/2010/main" val="1032124314"/>
      </p:ext>
    </p:extLst>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5" name="Shape 165"/>
          <p:cNvPicPr preferRelativeResize="0"/>
          <p:nvPr/>
        </p:nvPicPr>
        <p:blipFill>
          <a:blip r:embed="rId5">
            <a:alphaModFix/>
          </a:blip>
          <a:stretch>
            <a:fillRect/>
          </a:stretch>
        </p:blipFill>
        <p:spPr>
          <a:xfrm>
            <a:off x="1524001" y="468380"/>
            <a:ext cx="9144001" cy="5921241"/>
          </a:xfrm>
          <a:prstGeom prst="rect">
            <a:avLst/>
          </a:prstGeom>
          <a:noFill/>
          <a:ln>
            <a:noFill/>
          </a:ln>
        </p:spPr>
      </p:pic>
      <p:sp>
        <p:nvSpPr>
          <p:cNvPr id="166" name="Shape 166"/>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5"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34304" y="1632193"/>
            <a:ext cx="812800" cy="812800"/>
          </a:xfrm>
          <a:prstGeom prst="rect">
            <a:avLst/>
          </a:prstGeom>
        </p:spPr>
      </p:pic>
      <p:sp>
        <p:nvSpPr>
          <p:cNvPr id="2" name="TextBox 1"/>
          <p:cNvSpPr txBox="1"/>
          <p:nvPr/>
        </p:nvSpPr>
        <p:spPr>
          <a:xfrm>
            <a:off x="3352801" y="4317357"/>
            <a:ext cx="1713052" cy="1477328"/>
          </a:xfrm>
          <a:prstGeom prst="rect">
            <a:avLst/>
          </a:prstGeom>
          <a:noFill/>
        </p:spPr>
        <p:txBody>
          <a:bodyPr wrap="square" rtlCol="0">
            <a:spAutoFit/>
          </a:bodyPr>
          <a:lstStyle/>
          <a:p>
            <a:r>
              <a:rPr lang="en-US" dirty="0"/>
              <a:t>Reminder: 3</a:t>
            </a:r>
            <a:r>
              <a:rPr lang="en-US" baseline="30000" dirty="0"/>
              <a:t>rd</a:t>
            </a:r>
            <a:r>
              <a:rPr lang="en-US" dirty="0"/>
              <a:t> – 5</a:t>
            </a:r>
            <a:r>
              <a:rPr lang="en-US" baseline="30000" dirty="0"/>
              <a:t>th</a:t>
            </a:r>
            <a:r>
              <a:rPr lang="en-US" dirty="0"/>
              <a:t> graders do not use calculators on the MSTEP.</a:t>
            </a:r>
          </a:p>
        </p:txBody>
      </p:sp>
      <p:sp>
        <p:nvSpPr>
          <p:cNvPr id="3" name="TextBox 2"/>
          <p:cNvSpPr txBox="1"/>
          <p:nvPr/>
        </p:nvSpPr>
        <p:spPr>
          <a:xfrm>
            <a:off x="8175813" y="2326341"/>
            <a:ext cx="1748116" cy="646331"/>
          </a:xfrm>
          <a:prstGeom prst="rect">
            <a:avLst/>
          </a:prstGeom>
          <a:noFill/>
        </p:spPr>
        <p:txBody>
          <a:bodyPr wrap="square" rtlCol="0">
            <a:spAutoFit/>
          </a:bodyPr>
          <a:lstStyle/>
          <a:p>
            <a:r>
              <a:rPr lang="en-US" dirty="0" smtClean="0"/>
              <a:t>Basic Calculator for 6</a:t>
            </a:r>
            <a:r>
              <a:rPr lang="en-US" baseline="30000" dirty="0" smtClean="0"/>
              <a:t>th</a:t>
            </a:r>
            <a:r>
              <a:rPr lang="en-US" dirty="0" smtClean="0"/>
              <a:t> grade.</a:t>
            </a:r>
            <a:endParaRPr lang="en-US" dirty="0"/>
          </a:p>
        </p:txBody>
      </p:sp>
    </p:spTree>
    <p:extLst>
      <p:ext uri="{BB962C8B-B14F-4D97-AF65-F5344CB8AC3E}">
        <p14:creationId xmlns:p14="http://schemas.microsoft.com/office/powerpoint/2010/main" val="756650383"/>
      </p:ext>
    </p:extLst>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7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Shape 172"/>
          <p:cNvPicPr preferRelativeResize="0"/>
          <p:nvPr/>
        </p:nvPicPr>
        <p:blipFill>
          <a:blip r:embed="rId5">
            <a:alphaModFix/>
          </a:blip>
          <a:stretch>
            <a:fillRect/>
          </a:stretch>
        </p:blipFill>
        <p:spPr>
          <a:xfrm>
            <a:off x="1524001" y="456419"/>
            <a:ext cx="9143999" cy="5945160"/>
          </a:xfrm>
          <a:prstGeom prst="rect">
            <a:avLst/>
          </a:prstGeom>
          <a:noFill/>
          <a:ln>
            <a:noFill/>
          </a:ln>
        </p:spPr>
      </p:pic>
      <p:sp>
        <p:nvSpPr>
          <p:cNvPr id="173" name="Shape 173"/>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5"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34305" y="2616199"/>
            <a:ext cx="812800" cy="812800"/>
          </a:xfrm>
          <a:prstGeom prst="rect">
            <a:avLst/>
          </a:prstGeom>
        </p:spPr>
      </p:pic>
      <p:sp>
        <p:nvSpPr>
          <p:cNvPr id="2" name="TextBox 1"/>
          <p:cNvSpPr txBox="1"/>
          <p:nvPr/>
        </p:nvSpPr>
        <p:spPr>
          <a:xfrm>
            <a:off x="8364071" y="2111188"/>
            <a:ext cx="1828800" cy="923330"/>
          </a:xfrm>
          <a:prstGeom prst="rect">
            <a:avLst/>
          </a:prstGeom>
          <a:noFill/>
        </p:spPr>
        <p:txBody>
          <a:bodyPr wrap="square" rtlCol="0">
            <a:spAutoFit/>
          </a:bodyPr>
          <a:lstStyle/>
          <a:p>
            <a:r>
              <a:rPr lang="en-US" dirty="0" smtClean="0"/>
              <a:t>Scientific Calculator for 7</a:t>
            </a:r>
            <a:r>
              <a:rPr lang="en-US" baseline="30000" dirty="0" smtClean="0"/>
              <a:t>th</a:t>
            </a:r>
            <a:r>
              <a:rPr lang="en-US" dirty="0" smtClean="0"/>
              <a:t> and 8</a:t>
            </a:r>
            <a:r>
              <a:rPr lang="en-US" baseline="30000" dirty="0" smtClean="0"/>
              <a:t>th</a:t>
            </a:r>
            <a:r>
              <a:rPr lang="en-US" dirty="0" smtClean="0"/>
              <a:t> grades.</a:t>
            </a:r>
            <a:endParaRPr lang="en-US" dirty="0"/>
          </a:p>
        </p:txBody>
      </p:sp>
    </p:spTree>
    <p:extLst>
      <p:ext uri="{BB962C8B-B14F-4D97-AF65-F5344CB8AC3E}">
        <p14:creationId xmlns:p14="http://schemas.microsoft.com/office/powerpoint/2010/main" val="1669667668"/>
      </p:ext>
    </p:extLst>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8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sp>
        <p:nvSpPr>
          <p:cNvPr id="201" name="Shape 201"/>
          <p:cNvSpPr txBox="1"/>
          <p:nvPr/>
        </p:nvSpPr>
        <p:spPr>
          <a:xfrm>
            <a:off x="2975429" y="252291"/>
            <a:ext cx="5798457" cy="1957509"/>
          </a:xfrm>
          <a:prstGeom prst="rect">
            <a:avLst/>
          </a:prstGeom>
          <a:noFill/>
          <a:ln>
            <a:noFill/>
          </a:ln>
        </p:spPr>
        <p:txBody>
          <a:bodyPr lIns="91425" tIns="45700" rIns="91425" bIns="45700" anchor="t" anchorCtr="0">
            <a:noAutofit/>
          </a:bodyPr>
          <a:lstStyle/>
          <a:p>
            <a:pPr>
              <a:buSzPct val="25000"/>
            </a:pPr>
            <a:r>
              <a:rPr lang="en-US" sz="6000" dirty="0">
                <a:solidFill>
                  <a:schemeClr val="dk1"/>
                </a:solidFill>
                <a:latin typeface="Times New Roman"/>
                <a:ea typeface="Times New Roman"/>
                <a:cs typeface="Times New Roman"/>
                <a:sym typeface="Times New Roman"/>
              </a:rPr>
              <a:t>Preview </a:t>
            </a:r>
            <a:endParaRPr lang="en-US" sz="6000" dirty="0" smtClean="0">
              <a:solidFill>
                <a:schemeClr val="dk1"/>
              </a:solidFill>
              <a:latin typeface="Times New Roman"/>
              <a:ea typeface="Times New Roman"/>
              <a:cs typeface="Times New Roman"/>
              <a:sym typeface="Times New Roman"/>
            </a:endParaRPr>
          </a:p>
          <a:p>
            <a:pPr>
              <a:buSzPct val="25000"/>
            </a:pPr>
            <a:r>
              <a:rPr lang="en-US" sz="6000" dirty="0" smtClean="0">
                <a:solidFill>
                  <a:schemeClr val="dk1"/>
                </a:solidFill>
                <a:latin typeface="Times New Roman"/>
                <a:ea typeface="Times New Roman"/>
                <a:cs typeface="Times New Roman"/>
                <a:sym typeface="Times New Roman"/>
              </a:rPr>
              <a:t>Sample Item </a:t>
            </a:r>
            <a:r>
              <a:rPr lang="en-US" sz="6000" dirty="0">
                <a:solidFill>
                  <a:schemeClr val="dk1"/>
                </a:solidFill>
                <a:latin typeface="Times New Roman"/>
                <a:ea typeface="Times New Roman"/>
                <a:cs typeface="Times New Roman"/>
                <a:sym typeface="Times New Roman"/>
              </a:rPr>
              <a:t>Sets</a:t>
            </a:r>
          </a:p>
        </p:txBody>
      </p:sp>
      <p:sp>
        <p:nvSpPr>
          <p:cNvPr id="2" name="TextBox 1"/>
          <p:cNvSpPr txBox="1"/>
          <p:nvPr/>
        </p:nvSpPr>
        <p:spPr>
          <a:xfrm>
            <a:off x="1683657" y="2514600"/>
            <a:ext cx="8382000" cy="3200876"/>
          </a:xfrm>
          <a:prstGeom prst="rect">
            <a:avLst/>
          </a:prstGeom>
          <a:noFill/>
        </p:spPr>
        <p:txBody>
          <a:bodyPr wrap="square" rtlCol="0">
            <a:spAutoFit/>
          </a:bodyPr>
          <a:lstStyle/>
          <a:p>
            <a:r>
              <a:rPr lang="en-US" sz="2400" dirty="0"/>
              <a:t>There have been three main adjustments </a:t>
            </a:r>
            <a:r>
              <a:rPr lang="en-US" sz="2400" dirty="0" smtClean="0"/>
              <a:t>from last year which </a:t>
            </a:r>
            <a:r>
              <a:rPr lang="en-US" sz="2400" dirty="0"/>
              <a:t>have allowed a reduction in testing time: </a:t>
            </a:r>
            <a:endParaRPr lang="en-US" sz="2400" dirty="0"/>
          </a:p>
          <a:p>
            <a:pPr marL="342900" indent="-342900">
              <a:buFont typeface="Arial" charset="0"/>
              <a:buChar char="•"/>
            </a:pPr>
            <a:r>
              <a:rPr lang="en-US" sz="2000" dirty="0"/>
              <a:t>the adjustments to the ELA M-STEP so that performance tasks would only be included in grades 5 and 8; </a:t>
            </a:r>
          </a:p>
          <a:p>
            <a:pPr marL="342900" indent="-342900">
              <a:buFont typeface="Arial" charset="0"/>
              <a:buChar char="•"/>
            </a:pPr>
            <a:r>
              <a:rPr lang="en-US" sz="2800" dirty="0"/>
              <a:t>the removal of classroom activities in both ELA and mathematics; </a:t>
            </a:r>
          </a:p>
          <a:p>
            <a:pPr marL="342900" indent="-342900">
              <a:buFont typeface="Arial" charset="0"/>
              <a:buChar char="•"/>
            </a:pPr>
            <a:r>
              <a:rPr lang="en-US" sz="2000" dirty="0"/>
              <a:t>there is no longer an 11th grade ELA or mathematics M-STEP, as MDE will be able to use the SAT for 11th grade ELA and mathematics accountability. </a:t>
            </a:r>
          </a:p>
          <a:p>
            <a:endParaRPr lang="en-US" dirty="0"/>
          </a:p>
        </p:txBody>
      </p:sp>
    </p:spTree>
    <p:extLst>
      <p:ext uri="{BB962C8B-B14F-4D97-AF65-F5344CB8AC3E}">
        <p14:creationId xmlns:p14="http://schemas.microsoft.com/office/powerpoint/2010/main" val="1505399708"/>
      </p:ext>
    </p:extLst>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1472" y="205618"/>
            <a:ext cx="9621796" cy="5977468"/>
          </a:xfrm>
          <a:prstGeom prst="rect">
            <a:avLst/>
          </a:prstGeom>
        </p:spPr>
      </p:pic>
    </p:spTree>
    <p:extLst>
      <p:ext uri="{BB962C8B-B14F-4D97-AF65-F5344CB8AC3E}">
        <p14:creationId xmlns:p14="http://schemas.microsoft.com/office/powerpoint/2010/main" val="995067408"/>
      </p:ext>
    </p:extLst>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Shape 206"/>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207" name="Shape 207"/>
          <p:cNvPicPr preferRelativeResize="0"/>
          <p:nvPr/>
        </p:nvPicPr>
        <p:blipFill>
          <a:blip r:embed="rId3">
            <a:alphaModFix/>
          </a:blip>
          <a:stretch>
            <a:fillRect/>
          </a:stretch>
        </p:blipFill>
        <p:spPr>
          <a:xfrm>
            <a:off x="1652588" y="1409700"/>
            <a:ext cx="8886825" cy="4038600"/>
          </a:xfrm>
          <a:prstGeom prst="rect">
            <a:avLst/>
          </a:prstGeom>
          <a:noFill/>
          <a:ln>
            <a:noFill/>
          </a:ln>
        </p:spPr>
      </p:pic>
    </p:spTree>
    <p:extLst>
      <p:ext uri="{BB962C8B-B14F-4D97-AF65-F5344CB8AC3E}">
        <p14:creationId xmlns:p14="http://schemas.microsoft.com/office/powerpoint/2010/main" val="1850461583"/>
      </p:ext>
    </p:extLst>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Shape 212"/>
          <p:cNvPicPr preferRelativeResize="0"/>
          <p:nvPr/>
        </p:nvPicPr>
        <p:blipFill>
          <a:blip r:embed="rId5">
            <a:alphaModFix/>
          </a:blip>
          <a:stretch>
            <a:fillRect/>
          </a:stretch>
        </p:blipFill>
        <p:spPr>
          <a:xfrm>
            <a:off x="1524000" y="407505"/>
            <a:ext cx="9144000" cy="6042991"/>
          </a:xfrm>
          <a:prstGeom prst="rect">
            <a:avLst/>
          </a:prstGeom>
          <a:noFill/>
          <a:ln>
            <a:noFill/>
          </a:ln>
        </p:spPr>
      </p:pic>
      <p:sp>
        <p:nvSpPr>
          <p:cNvPr id="213" name="Shape 213"/>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2" name="Sample Item Sets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36057" y="1934028"/>
            <a:ext cx="812800" cy="812800"/>
          </a:xfrm>
          <a:prstGeom prst="rect">
            <a:avLst/>
          </a:prstGeom>
        </p:spPr>
      </p:pic>
    </p:spTree>
    <p:extLst>
      <p:ext uri="{BB962C8B-B14F-4D97-AF65-F5344CB8AC3E}">
        <p14:creationId xmlns:p14="http://schemas.microsoft.com/office/powerpoint/2010/main" val="1442512086"/>
      </p:ext>
    </p:extLst>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0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Shape 219"/>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220" name="Shape 220"/>
          <p:cNvPicPr preferRelativeResize="0"/>
          <p:nvPr/>
        </p:nvPicPr>
        <p:blipFill rotWithShape="1">
          <a:blip r:embed="rId3">
            <a:alphaModFix/>
          </a:blip>
          <a:srcRect/>
          <a:stretch/>
        </p:blipFill>
        <p:spPr>
          <a:xfrm>
            <a:off x="1524000" y="38814"/>
            <a:ext cx="9144000" cy="6406843"/>
          </a:xfrm>
          <a:prstGeom prst="rect">
            <a:avLst/>
          </a:prstGeom>
          <a:noFill/>
          <a:ln>
            <a:noFill/>
          </a:ln>
        </p:spPr>
      </p:pic>
    </p:spTree>
    <p:extLst>
      <p:ext uri="{BB962C8B-B14F-4D97-AF65-F5344CB8AC3E}">
        <p14:creationId xmlns:p14="http://schemas.microsoft.com/office/powerpoint/2010/main" val="348375111"/>
      </p:ext>
    </p:extLst>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226" name="Shape 226"/>
          <p:cNvPicPr preferRelativeResize="0"/>
          <p:nvPr/>
        </p:nvPicPr>
        <p:blipFill>
          <a:blip r:embed="rId3">
            <a:alphaModFix/>
          </a:blip>
          <a:stretch>
            <a:fillRect/>
          </a:stretch>
        </p:blipFill>
        <p:spPr>
          <a:xfrm>
            <a:off x="1524000" y="204448"/>
            <a:ext cx="9143998" cy="6449103"/>
          </a:xfrm>
          <a:prstGeom prst="rect">
            <a:avLst/>
          </a:prstGeom>
          <a:noFill/>
          <a:ln>
            <a:noFill/>
          </a:ln>
        </p:spPr>
      </p:pic>
    </p:spTree>
    <p:extLst>
      <p:ext uri="{BB962C8B-B14F-4D97-AF65-F5344CB8AC3E}">
        <p14:creationId xmlns:p14="http://schemas.microsoft.com/office/powerpoint/2010/main" val="1170528962"/>
      </p:ext>
    </p:extLst>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sp>
        <p:nvSpPr>
          <p:cNvPr id="2" name="TextBox 1"/>
          <p:cNvSpPr txBox="1"/>
          <p:nvPr/>
        </p:nvSpPr>
        <p:spPr>
          <a:xfrm>
            <a:off x="2245659" y="874058"/>
            <a:ext cx="8592670" cy="2308324"/>
          </a:xfrm>
          <a:prstGeom prst="rect">
            <a:avLst/>
          </a:prstGeom>
          <a:noFill/>
        </p:spPr>
        <p:txBody>
          <a:bodyPr wrap="square" rtlCol="0">
            <a:spAutoFit/>
          </a:bodyPr>
          <a:lstStyle/>
          <a:p>
            <a:r>
              <a:rPr lang="en-US" sz="7200" dirty="0" smtClean="0"/>
              <a:t>A Look at </a:t>
            </a:r>
            <a:r>
              <a:rPr lang="en-US" sz="7200" smtClean="0"/>
              <a:t>the </a:t>
            </a:r>
          </a:p>
          <a:p>
            <a:r>
              <a:rPr lang="en-US" sz="7200" dirty="0" smtClean="0"/>
              <a:t>Grade 3 Sample Items</a:t>
            </a:r>
            <a:endParaRPr lang="en-US" sz="7200" dirty="0"/>
          </a:p>
        </p:txBody>
      </p:sp>
    </p:spTree>
    <p:extLst>
      <p:ext uri="{BB962C8B-B14F-4D97-AF65-F5344CB8AC3E}">
        <p14:creationId xmlns:p14="http://schemas.microsoft.com/office/powerpoint/2010/main" val="108486939"/>
      </p:ext>
    </p:extLst>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Shape 231"/>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232" name="Shape 232"/>
          <p:cNvPicPr preferRelativeResize="0"/>
          <p:nvPr/>
        </p:nvPicPr>
        <p:blipFill rotWithShape="1">
          <a:blip r:embed="rId3">
            <a:alphaModFix/>
          </a:blip>
          <a:srcRect/>
          <a:stretch/>
        </p:blipFill>
        <p:spPr>
          <a:xfrm>
            <a:off x="1524000" y="1"/>
            <a:ext cx="9144000" cy="6006829"/>
          </a:xfrm>
          <a:prstGeom prst="rect">
            <a:avLst/>
          </a:prstGeom>
          <a:noFill/>
          <a:ln>
            <a:noFill/>
          </a:ln>
        </p:spPr>
      </p:pic>
    </p:spTree>
    <p:extLst>
      <p:ext uri="{BB962C8B-B14F-4D97-AF65-F5344CB8AC3E}">
        <p14:creationId xmlns:p14="http://schemas.microsoft.com/office/powerpoint/2010/main" val="1329284408"/>
      </p:ext>
    </p:extLst>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Shape 237"/>
          <p:cNvSpPr txBox="1">
            <a:spLocks noGrp="1"/>
          </p:cNvSpPr>
          <p:nvPr>
            <p:ph type="ftr" sz="quarter" idx="11"/>
          </p:nvPr>
        </p:nvSpPr>
        <p:spPr>
          <a:xfrm>
            <a:off x="2134304" y="6356351"/>
            <a:ext cx="7667100" cy="365099"/>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238" name="Shape 238"/>
          <p:cNvPicPr preferRelativeResize="0"/>
          <p:nvPr/>
        </p:nvPicPr>
        <p:blipFill>
          <a:blip r:embed="rId3">
            <a:alphaModFix/>
          </a:blip>
          <a:stretch>
            <a:fillRect/>
          </a:stretch>
        </p:blipFill>
        <p:spPr>
          <a:xfrm>
            <a:off x="1524001" y="364957"/>
            <a:ext cx="9143999" cy="6128084"/>
          </a:xfrm>
          <a:prstGeom prst="rect">
            <a:avLst/>
          </a:prstGeom>
          <a:noFill/>
          <a:ln>
            <a:noFill/>
          </a:ln>
        </p:spPr>
      </p:pic>
    </p:spTree>
    <p:extLst>
      <p:ext uri="{BB962C8B-B14F-4D97-AF65-F5344CB8AC3E}">
        <p14:creationId xmlns:p14="http://schemas.microsoft.com/office/powerpoint/2010/main" val="1807146482"/>
      </p:ext>
    </p:extLst>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Shape 243"/>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244" name="Shape 244"/>
          <p:cNvPicPr preferRelativeResize="0"/>
          <p:nvPr/>
        </p:nvPicPr>
        <p:blipFill rotWithShape="1">
          <a:blip r:embed="rId3">
            <a:alphaModFix/>
          </a:blip>
          <a:srcRect/>
          <a:stretch/>
        </p:blipFill>
        <p:spPr>
          <a:xfrm>
            <a:off x="1524000" y="1"/>
            <a:ext cx="9144000" cy="6087739"/>
          </a:xfrm>
          <a:prstGeom prst="rect">
            <a:avLst/>
          </a:prstGeom>
          <a:noFill/>
          <a:ln>
            <a:noFill/>
          </a:ln>
        </p:spPr>
      </p:pic>
    </p:spTree>
    <p:extLst>
      <p:ext uri="{BB962C8B-B14F-4D97-AF65-F5344CB8AC3E}">
        <p14:creationId xmlns:p14="http://schemas.microsoft.com/office/powerpoint/2010/main" val="199682021"/>
      </p:ext>
    </p:extLst>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Shape 249"/>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250" name="Shape 250"/>
          <p:cNvPicPr preferRelativeResize="0"/>
          <p:nvPr/>
        </p:nvPicPr>
        <p:blipFill>
          <a:blip r:embed="rId3">
            <a:alphaModFix/>
          </a:blip>
          <a:stretch>
            <a:fillRect/>
          </a:stretch>
        </p:blipFill>
        <p:spPr>
          <a:xfrm>
            <a:off x="1524000" y="358314"/>
            <a:ext cx="9144000" cy="6141373"/>
          </a:xfrm>
          <a:prstGeom prst="rect">
            <a:avLst/>
          </a:prstGeom>
          <a:noFill/>
          <a:ln>
            <a:noFill/>
          </a:ln>
        </p:spPr>
      </p:pic>
    </p:spTree>
    <p:extLst>
      <p:ext uri="{BB962C8B-B14F-4D97-AF65-F5344CB8AC3E}">
        <p14:creationId xmlns:p14="http://schemas.microsoft.com/office/powerpoint/2010/main" val="803797272"/>
      </p:ext>
    </p:extLst>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Shape 255"/>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256" name="Shape 256"/>
          <p:cNvPicPr preferRelativeResize="0"/>
          <p:nvPr/>
        </p:nvPicPr>
        <p:blipFill rotWithShape="1">
          <a:blip r:embed="rId5">
            <a:alphaModFix/>
          </a:blip>
          <a:srcRect/>
          <a:stretch/>
        </p:blipFill>
        <p:spPr>
          <a:xfrm>
            <a:off x="1524000" y="1"/>
            <a:ext cx="9144000" cy="5975047"/>
          </a:xfrm>
          <a:prstGeom prst="rect">
            <a:avLst/>
          </a:prstGeom>
          <a:noFill/>
          <a:ln>
            <a:noFill/>
          </a:ln>
        </p:spPr>
      </p:pic>
      <p:pic>
        <p:nvPicPr>
          <p:cNvPr id="2" name="Tools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14388" y="1408953"/>
            <a:ext cx="812800" cy="812800"/>
          </a:xfrm>
          <a:prstGeom prst="rect">
            <a:avLst/>
          </a:prstGeom>
        </p:spPr>
      </p:pic>
    </p:spTree>
    <p:extLst>
      <p:ext uri="{BB962C8B-B14F-4D97-AF65-F5344CB8AC3E}">
        <p14:creationId xmlns:p14="http://schemas.microsoft.com/office/powerpoint/2010/main" val="589250123"/>
      </p:ext>
    </p:extLst>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7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1085" y="174171"/>
            <a:ext cx="10034761" cy="5943599"/>
          </a:xfrm>
          <a:prstGeom prst="rect">
            <a:avLst/>
          </a:prstGeom>
        </p:spPr>
      </p:pic>
    </p:spTree>
    <p:extLst>
      <p:ext uri="{BB962C8B-B14F-4D97-AF65-F5344CB8AC3E}">
        <p14:creationId xmlns:p14="http://schemas.microsoft.com/office/powerpoint/2010/main" val="1017446662"/>
      </p:ext>
    </p:extLst>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Shape 262"/>
          <p:cNvPicPr preferRelativeResize="0"/>
          <p:nvPr/>
        </p:nvPicPr>
        <p:blipFill>
          <a:blip r:embed="rId3">
            <a:alphaModFix/>
          </a:blip>
          <a:stretch>
            <a:fillRect/>
          </a:stretch>
        </p:blipFill>
        <p:spPr>
          <a:xfrm>
            <a:off x="1524000" y="381000"/>
            <a:ext cx="9144000" cy="6096000"/>
          </a:xfrm>
          <a:prstGeom prst="rect">
            <a:avLst/>
          </a:prstGeom>
          <a:noFill/>
          <a:ln>
            <a:noFill/>
          </a:ln>
        </p:spPr>
      </p:pic>
      <p:sp>
        <p:nvSpPr>
          <p:cNvPr id="263" name="Shape 263"/>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spTree>
    <p:extLst>
      <p:ext uri="{BB962C8B-B14F-4D97-AF65-F5344CB8AC3E}">
        <p14:creationId xmlns:p14="http://schemas.microsoft.com/office/powerpoint/2010/main" val="1809273548"/>
      </p:ext>
    </p:extLst>
  </p:cSld>
  <p:clrMapOvr>
    <a:masterClrMapping/>
  </p:clrMapOvr>
  <p:transition spd="slow">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Shape 269"/>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270" name="Shape 270"/>
          <p:cNvPicPr preferRelativeResize="0"/>
          <p:nvPr/>
        </p:nvPicPr>
        <p:blipFill>
          <a:blip r:embed="rId3">
            <a:alphaModFix/>
          </a:blip>
          <a:stretch>
            <a:fillRect/>
          </a:stretch>
        </p:blipFill>
        <p:spPr>
          <a:xfrm>
            <a:off x="1524000" y="377020"/>
            <a:ext cx="9144000" cy="6103958"/>
          </a:xfrm>
          <a:prstGeom prst="rect">
            <a:avLst/>
          </a:prstGeom>
          <a:noFill/>
          <a:ln>
            <a:noFill/>
          </a:ln>
        </p:spPr>
      </p:pic>
    </p:spTree>
    <p:extLst>
      <p:ext uri="{BB962C8B-B14F-4D97-AF65-F5344CB8AC3E}">
        <p14:creationId xmlns:p14="http://schemas.microsoft.com/office/powerpoint/2010/main" val="1395560972"/>
      </p:ext>
    </p:extLst>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276" name="Shape 276"/>
          <p:cNvPicPr preferRelativeResize="0"/>
          <p:nvPr/>
        </p:nvPicPr>
        <p:blipFill rotWithShape="1">
          <a:blip r:embed="rId3">
            <a:alphaModFix/>
          </a:blip>
          <a:srcRect/>
          <a:stretch/>
        </p:blipFill>
        <p:spPr>
          <a:xfrm>
            <a:off x="1524000" y="1"/>
            <a:ext cx="9144000" cy="5898321"/>
          </a:xfrm>
          <a:prstGeom prst="rect">
            <a:avLst/>
          </a:prstGeom>
          <a:noFill/>
          <a:ln>
            <a:noFill/>
          </a:ln>
        </p:spPr>
      </p:pic>
    </p:spTree>
    <p:extLst>
      <p:ext uri="{BB962C8B-B14F-4D97-AF65-F5344CB8AC3E}">
        <p14:creationId xmlns:p14="http://schemas.microsoft.com/office/powerpoint/2010/main" val="1021788087"/>
      </p:ext>
    </p:extLst>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Shape 281"/>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7870" y="0"/>
            <a:ext cx="9893300" cy="685800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5070" y="1332149"/>
            <a:ext cx="812800" cy="812800"/>
          </a:xfrm>
          <a:prstGeom prst="rect">
            <a:avLst/>
          </a:prstGeom>
        </p:spPr>
      </p:pic>
      <p:sp>
        <p:nvSpPr>
          <p:cNvPr id="4" name="TextBox 3"/>
          <p:cNvSpPr txBox="1"/>
          <p:nvPr/>
        </p:nvSpPr>
        <p:spPr>
          <a:xfrm>
            <a:off x="2259106" y="1960283"/>
            <a:ext cx="618564" cy="369332"/>
          </a:xfrm>
          <a:prstGeom prst="rect">
            <a:avLst/>
          </a:prstGeom>
          <a:noFill/>
        </p:spPr>
        <p:txBody>
          <a:bodyPr wrap="square" rtlCol="0">
            <a:spAutoFit/>
          </a:bodyPr>
          <a:lstStyle/>
          <a:p>
            <a:r>
              <a:rPr lang="en-US" smtClean="0"/>
              <a:t>100</a:t>
            </a:r>
            <a:endParaRPr lang="en-US"/>
          </a:p>
        </p:txBody>
      </p:sp>
      <p:sp>
        <p:nvSpPr>
          <p:cNvPr id="5" name="TextBox 4"/>
          <p:cNvSpPr txBox="1"/>
          <p:nvPr/>
        </p:nvSpPr>
        <p:spPr>
          <a:xfrm>
            <a:off x="6324600" y="2144949"/>
            <a:ext cx="5040086" cy="3539430"/>
          </a:xfrm>
          <a:prstGeom prst="rect">
            <a:avLst/>
          </a:prstGeom>
          <a:noFill/>
          <a:ln w="12700">
            <a:solidFill>
              <a:schemeClr val="tx1"/>
            </a:solidFill>
          </a:ln>
        </p:spPr>
        <p:txBody>
          <a:bodyPr wrap="square" rtlCol="0">
            <a:spAutoFit/>
          </a:bodyPr>
          <a:lstStyle/>
          <a:p>
            <a:r>
              <a:rPr lang="en-US" sz="1600" b="1" dirty="0" smtClean="0"/>
              <a:t>Classroom Practice Tip</a:t>
            </a:r>
          </a:p>
          <a:p>
            <a:pPr marL="342900" indent="-342900">
              <a:buFont typeface="+mj-lt"/>
              <a:buAutoNum type="arabicPeriod"/>
            </a:pPr>
            <a:r>
              <a:rPr lang="en-US" sz="1600" dirty="0" smtClean="0"/>
              <a:t>Have students create a similar problem by replacing the pencil and apple with 2 other items.</a:t>
            </a:r>
          </a:p>
          <a:p>
            <a:pPr marL="342900" indent="-342900">
              <a:buFont typeface="+mj-lt"/>
              <a:buAutoNum type="arabicPeriod"/>
            </a:pPr>
            <a:r>
              <a:rPr lang="en-US" sz="1600" dirty="0"/>
              <a:t>Have students create a similar problem by replacing the </a:t>
            </a:r>
            <a:r>
              <a:rPr lang="en-US" sz="1600" dirty="0" smtClean="0"/>
              <a:t>25 </a:t>
            </a:r>
            <a:r>
              <a:rPr lang="en-US" sz="1600" dirty="0"/>
              <a:t>and </a:t>
            </a:r>
            <a:r>
              <a:rPr lang="en-US" sz="1600" dirty="0" smtClean="0"/>
              <a:t>75 </a:t>
            </a:r>
            <a:r>
              <a:rPr lang="en-US" sz="1600" dirty="0"/>
              <a:t>with 2 other </a:t>
            </a:r>
            <a:r>
              <a:rPr lang="en-US" sz="1600" dirty="0" smtClean="0"/>
              <a:t>numbers.</a:t>
            </a:r>
          </a:p>
          <a:p>
            <a:pPr marL="342900" indent="-342900">
              <a:buFont typeface="+mj-lt"/>
              <a:buAutoNum type="arabicPeriod"/>
            </a:pPr>
            <a:r>
              <a:rPr lang="en-US" sz="1600" dirty="0"/>
              <a:t>Have students create a similar problem by replacing the pencil and apple with 2 other </a:t>
            </a:r>
            <a:r>
              <a:rPr lang="en-US" sz="1600" dirty="0" smtClean="0"/>
              <a:t>items and </a:t>
            </a:r>
            <a:r>
              <a:rPr lang="en-US" sz="1600" dirty="0"/>
              <a:t>the 25 and 75 with 2 other numbers</a:t>
            </a:r>
            <a:r>
              <a:rPr lang="en-US" sz="1600" dirty="0" smtClean="0"/>
              <a:t>.</a:t>
            </a:r>
            <a:endParaRPr lang="en-US" sz="1600" dirty="0"/>
          </a:p>
          <a:p>
            <a:pPr marL="342900" indent="-342900">
              <a:buFont typeface="+mj-lt"/>
              <a:buAutoNum type="arabicPeriod"/>
            </a:pPr>
            <a:r>
              <a:rPr lang="en-US" sz="1600" dirty="0"/>
              <a:t>Have students create a similar problem </a:t>
            </a:r>
            <a:r>
              <a:rPr lang="en-US" sz="1600" dirty="0" smtClean="0"/>
              <a:t>that requires subtraction instead of addition.</a:t>
            </a:r>
          </a:p>
          <a:p>
            <a:pPr marL="342900" indent="-342900">
              <a:buFont typeface="+mj-lt"/>
              <a:buAutoNum type="arabicPeriod"/>
            </a:pPr>
            <a:r>
              <a:rPr lang="en-US" sz="1600" dirty="0"/>
              <a:t>Have students create a similar problem that requires </a:t>
            </a:r>
            <a:r>
              <a:rPr lang="en-US" sz="1600" dirty="0" smtClean="0"/>
              <a:t>addition but uses a phrase different than “more than”.</a:t>
            </a:r>
          </a:p>
          <a:p>
            <a:pPr marL="342900" indent="-342900">
              <a:buFont typeface="+mj-lt"/>
              <a:buAutoNum type="arabicPeriod"/>
            </a:pPr>
            <a:r>
              <a:rPr lang="en-US" sz="1600" dirty="0" smtClean="0"/>
              <a:t>Have student weigh or measure two items and create a problem based on the measurements.</a:t>
            </a:r>
            <a:endParaRPr lang="en-US" sz="1600" dirty="0"/>
          </a:p>
        </p:txBody>
      </p:sp>
    </p:spTree>
    <p:extLst>
      <p:ext uri="{BB962C8B-B14F-4D97-AF65-F5344CB8AC3E}">
        <p14:creationId xmlns:p14="http://schemas.microsoft.com/office/powerpoint/2010/main" val="1964984295"/>
      </p:ext>
    </p:extLst>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Shape 287"/>
          <p:cNvSpPr txBox="1">
            <a:spLocks noGrp="1"/>
          </p:cNvSpPr>
          <p:nvPr>
            <p:ph type="ftr" sz="quarter" idx="11"/>
          </p:nvPr>
        </p:nvSpPr>
        <p:spPr>
          <a:xfrm>
            <a:off x="2134304" y="6356351"/>
            <a:ext cx="7667100" cy="365099"/>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288" name="Shape 288"/>
          <p:cNvPicPr preferRelativeResize="0"/>
          <p:nvPr/>
        </p:nvPicPr>
        <p:blipFill>
          <a:blip r:embed="rId3">
            <a:alphaModFix/>
          </a:blip>
          <a:stretch>
            <a:fillRect/>
          </a:stretch>
        </p:blipFill>
        <p:spPr>
          <a:xfrm>
            <a:off x="2046515" y="371669"/>
            <a:ext cx="9143999" cy="4743060"/>
          </a:xfrm>
          <a:prstGeom prst="rect">
            <a:avLst/>
          </a:prstGeom>
          <a:noFill/>
          <a:ln>
            <a:noFill/>
          </a:ln>
        </p:spPr>
      </p:pic>
      <p:sp>
        <p:nvSpPr>
          <p:cNvPr id="2" name="TextBox 1"/>
          <p:cNvSpPr txBox="1"/>
          <p:nvPr/>
        </p:nvSpPr>
        <p:spPr>
          <a:xfrm>
            <a:off x="2134304" y="2416628"/>
            <a:ext cx="2405743" cy="1200329"/>
          </a:xfrm>
          <a:prstGeom prst="rect">
            <a:avLst/>
          </a:prstGeom>
          <a:noFill/>
        </p:spPr>
        <p:txBody>
          <a:bodyPr wrap="square" rtlCol="0">
            <a:spAutoFit/>
          </a:bodyPr>
          <a:lstStyle/>
          <a:p>
            <a:r>
              <a:rPr lang="en-US" dirty="0" smtClean="0"/>
              <a:t>This message will continue to show after each problem unless students check the box.</a:t>
            </a:r>
            <a:endParaRPr lang="en-US" dirty="0"/>
          </a:p>
        </p:txBody>
      </p:sp>
    </p:spTree>
    <p:extLst>
      <p:ext uri="{BB962C8B-B14F-4D97-AF65-F5344CB8AC3E}">
        <p14:creationId xmlns:p14="http://schemas.microsoft.com/office/powerpoint/2010/main" val="1933505966"/>
      </p:ext>
    </p:extLst>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Shape 293"/>
          <p:cNvSpPr txBox="1">
            <a:spLocks noGrp="1"/>
          </p:cNvSpPr>
          <p:nvPr>
            <p:ph type="ftr" sz="quarter" idx="11"/>
          </p:nvPr>
        </p:nvSpPr>
        <p:spPr>
          <a:xfrm>
            <a:off x="2134304" y="6356351"/>
            <a:ext cx="7667100" cy="365099"/>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1059" y="0"/>
            <a:ext cx="9395064" cy="6858000"/>
          </a:xfrm>
          <a:prstGeom prst="rect">
            <a:avLst/>
          </a:prstGeom>
        </p:spPr>
      </p:pic>
      <p:pic>
        <p:nvPicPr>
          <p:cNvPr id="4" name="Magnifier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21504" y="1694543"/>
            <a:ext cx="812800" cy="812800"/>
          </a:xfrm>
          <a:prstGeom prst="rect">
            <a:avLst/>
          </a:prstGeom>
        </p:spPr>
      </p:pic>
    </p:spTree>
    <p:extLst>
      <p:ext uri="{BB962C8B-B14F-4D97-AF65-F5344CB8AC3E}">
        <p14:creationId xmlns:p14="http://schemas.microsoft.com/office/powerpoint/2010/main" val="277575128"/>
      </p:ext>
    </p:extLst>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5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Shape 293"/>
          <p:cNvSpPr txBox="1">
            <a:spLocks noGrp="1"/>
          </p:cNvSpPr>
          <p:nvPr>
            <p:ph type="ftr" sz="quarter" idx="11"/>
          </p:nvPr>
        </p:nvSpPr>
        <p:spPr>
          <a:xfrm>
            <a:off x="2134304" y="6356351"/>
            <a:ext cx="7667100" cy="365099"/>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9029" y="0"/>
            <a:ext cx="9262753" cy="6858000"/>
          </a:xfrm>
          <a:prstGeom prst="rect">
            <a:avLst/>
          </a:prstGeom>
        </p:spPr>
      </p:pic>
    </p:spTree>
    <p:extLst>
      <p:ext uri="{BB962C8B-B14F-4D97-AF65-F5344CB8AC3E}">
        <p14:creationId xmlns:p14="http://schemas.microsoft.com/office/powerpoint/2010/main" val="885792448"/>
      </p:ext>
    </p:extLst>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4170" y="433757"/>
            <a:ext cx="10058400" cy="5621154"/>
          </a:xfrm>
          <a:prstGeom prst="rect">
            <a:avLst/>
          </a:prstGeom>
        </p:spPr>
      </p:pic>
      <p:sp>
        <p:nvSpPr>
          <p:cNvPr id="293" name="Shape 293"/>
          <p:cNvSpPr txBox="1">
            <a:spLocks noGrp="1"/>
          </p:cNvSpPr>
          <p:nvPr>
            <p:ph type="ftr" sz="quarter" idx="11"/>
          </p:nvPr>
        </p:nvSpPr>
        <p:spPr>
          <a:xfrm>
            <a:off x="2134304" y="6356351"/>
            <a:ext cx="7667100" cy="365099"/>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sp>
        <p:nvSpPr>
          <p:cNvPr id="4" name="TextBox 3"/>
          <p:cNvSpPr txBox="1"/>
          <p:nvPr/>
        </p:nvSpPr>
        <p:spPr>
          <a:xfrm>
            <a:off x="3907971" y="3156857"/>
            <a:ext cx="326572" cy="369332"/>
          </a:xfrm>
          <a:prstGeom prst="rect">
            <a:avLst/>
          </a:prstGeom>
          <a:noFill/>
        </p:spPr>
        <p:txBody>
          <a:bodyPr wrap="square" rtlCol="0">
            <a:spAutoFit/>
          </a:bodyPr>
          <a:lstStyle/>
          <a:p>
            <a:r>
              <a:rPr lang="en-US" dirty="0" smtClean="0"/>
              <a:t>X</a:t>
            </a:r>
            <a:endParaRPr lang="en-US" dirty="0"/>
          </a:p>
        </p:txBody>
      </p:sp>
      <p:sp>
        <p:nvSpPr>
          <p:cNvPr id="10" name="TextBox 9"/>
          <p:cNvSpPr txBox="1"/>
          <p:nvPr/>
        </p:nvSpPr>
        <p:spPr>
          <a:xfrm>
            <a:off x="3907971" y="3772418"/>
            <a:ext cx="326572" cy="369332"/>
          </a:xfrm>
          <a:prstGeom prst="rect">
            <a:avLst/>
          </a:prstGeom>
          <a:noFill/>
        </p:spPr>
        <p:txBody>
          <a:bodyPr wrap="square" rtlCol="0">
            <a:spAutoFit/>
          </a:bodyPr>
          <a:lstStyle/>
          <a:p>
            <a:r>
              <a:rPr lang="en-US" dirty="0" smtClean="0"/>
              <a:t>X</a:t>
            </a:r>
            <a:endParaRPr lang="en-US" dirty="0"/>
          </a:p>
        </p:txBody>
      </p:sp>
      <p:sp>
        <p:nvSpPr>
          <p:cNvPr id="11" name="TextBox 10"/>
          <p:cNvSpPr txBox="1"/>
          <p:nvPr/>
        </p:nvSpPr>
        <p:spPr>
          <a:xfrm>
            <a:off x="3331029" y="4392904"/>
            <a:ext cx="326572" cy="369332"/>
          </a:xfrm>
          <a:prstGeom prst="rect">
            <a:avLst/>
          </a:prstGeom>
          <a:noFill/>
        </p:spPr>
        <p:txBody>
          <a:bodyPr wrap="square" rtlCol="0">
            <a:spAutoFit/>
          </a:bodyPr>
          <a:lstStyle/>
          <a:p>
            <a:r>
              <a:rPr lang="en-US" dirty="0" smtClean="0"/>
              <a:t>X</a:t>
            </a:r>
            <a:endParaRPr lang="en-US" dirty="0"/>
          </a:p>
        </p:txBody>
      </p:sp>
      <p:sp>
        <p:nvSpPr>
          <p:cNvPr id="13" name="TextBox 12"/>
          <p:cNvSpPr txBox="1"/>
          <p:nvPr/>
        </p:nvSpPr>
        <p:spPr>
          <a:xfrm>
            <a:off x="3907971" y="4989864"/>
            <a:ext cx="326572" cy="369332"/>
          </a:xfrm>
          <a:prstGeom prst="rect">
            <a:avLst/>
          </a:prstGeom>
          <a:noFill/>
        </p:spPr>
        <p:txBody>
          <a:bodyPr wrap="square" rtlCol="0">
            <a:spAutoFit/>
          </a:bodyPr>
          <a:lstStyle/>
          <a:p>
            <a:r>
              <a:rPr lang="en-US" dirty="0" smtClean="0"/>
              <a:t>X</a:t>
            </a:r>
            <a:endParaRPr lang="en-US" dirty="0"/>
          </a:p>
        </p:txBody>
      </p:sp>
    </p:spTree>
    <p:extLst>
      <p:ext uri="{BB962C8B-B14F-4D97-AF65-F5344CB8AC3E}">
        <p14:creationId xmlns:p14="http://schemas.microsoft.com/office/powerpoint/2010/main" val="1636060757"/>
      </p:ext>
    </p:extLst>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Shape 299"/>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11171" y="365126"/>
            <a:ext cx="8355543" cy="6022954"/>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27905" y="1738086"/>
            <a:ext cx="812800" cy="812800"/>
          </a:xfrm>
          <a:prstGeom prst="rect">
            <a:avLst/>
          </a:prstGeom>
        </p:spPr>
      </p:pic>
      <p:sp>
        <p:nvSpPr>
          <p:cNvPr id="3" name="Rectangle 2"/>
          <p:cNvSpPr/>
          <p:nvPr/>
        </p:nvSpPr>
        <p:spPr>
          <a:xfrm>
            <a:off x="3178627" y="4252354"/>
            <a:ext cx="2688771" cy="1200329"/>
          </a:xfrm>
          <a:prstGeom prst="rect">
            <a:avLst/>
          </a:prstGeom>
        </p:spPr>
        <p:txBody>
          <a:bodyPr wrap="square">
            <a:spAutoFit/>
          </a:bodyPr>
          <a:lstStyle/>
          <a:p>
            <a:r>
              <a:rPr lang="en-US" b="1" dirty="0"/>
              <a:t>Classroom Practice </a:t>
            </a:r>
            <a:r>
              <a:rPr lang="en-US" b="1" dirty="0" smtClean="0"/>
              <a:t>Tip</a:t>
            </a:r>
          </a:p>
          <a:p>
            <a:r>
              <a:rPr lang="en-US" dirty="0" smtClean="0"/>
              <a:t>Have </a:t>
            </a:r>
            <a:r>
              <a:rPr lang="en-US" dirty="0"/>
              <a:t>students create a similar </a:t>
            </a:r>
            <a:r>
              <a:rPr lang="en-US" dirty="0" smtClean="0"/>
              <a:t>problem that would have 3 correct answers .</a:t>
            </a:r>
            <a:endParaRPr lang="en-US" dirty="0"/>
          </a:p>
        </p:txBody>
      </p:sp>
    </p:spTree>
    <p:extLst>
      <p:ext uri="{BB962C8B-B14F-4D97-AF65-F5344CB8AC3E}">
        <p14:creationId xmlns:p14="http://schemas.microsoft.com/office/powerpoint/2010/main" val="275686890"/>
      </p:ext>
    </p:extLst>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9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Shape 313"/>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8247" y="1516529"/>
            <a:ext cx="812800" cy="8128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1257" y="154524"/>
            <a:ext cx="8868229" cy="6201827"/>
          </a:xfrm>
          <a:prstGeom prst="rect">
            <a:avLst/>
          </a:prstGeom>
        </p:spPr>
      </p:pic>
    </p:spTree>
    <p:extLst>
      <p:ext uri="{BB962C8B-B14F-4D97-AF65-F5344CB8AC3E}">
        <p14:creationId xmlns:p14="http://schemas.microsoft.com/office/powerpoint/2010/main" val="368928088"/>
      </p:ext>
    </p:extLst>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2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sp>
        <p:nvSpPr>
          <p:cNvPr id="3" name="TextBox 2"/>
          <p:cNvSpPr txBox="1"/>
          <p:nvPr/>
        </p:nvSpPr>
        <p:spPr>
          <a:xfrm>
            <a:off x="2481944" y="957944"/>
            <a:ext cx="8360227" cy="2031325"/>
          </a:xfrm>
          <a:prstGeom prst="rect">
            <a:avLst/>
          </a:prstGeom>
          <a:noFill/>
        </p:spPr>
        <p:txBody>
          <a:bodyPr wrap="square" rtlCol="0">
            <a:spAutoFit/>
          </a:bodyPr>
          <a:lstStyle/>
          <a:p>
            <a:r>
              <a:rPr lang="en-US" sz="5400" dirty="0" smtClean="0"/>
              <a:t>– </a:t>
            </a:r>
            <a:r>
              <a:rPr lang="en-US" sz="5400" dirty="0"/>
              <a:t> Scratch paper is allowed </a:t>
            </a:r>
            <a:r>
              <a:rPr lang="en-US" sz="5400" dirty="0" smtClean="0"/>
              <a:t>for </a:t>
            </a:r>
            <a:r>
              <a:rPr lang="en-US" sz="5400" dirty="0"/>
              <a:t>the online </a:t>
            </a:r>
            <a:r>
              <a:rPr lang="en-US" sz="5400" dirty="0" smtClean="0"/>
              <a:t>tests</a:t>
            </a:r>
            <a:r>
              <a:rPr lang="en-US" sz="5400" dirty="0"/>
              <a:t>. </a:t>
            </a:r>
            <a:endParaRPr lang="en-US" sz="5400" dirty="0"/>
          </a:p>
          <a:p>
            <a:endParaRPr lang="en-US" dirty="0"/>
          </a:p>
        </p:txBody>
      </p:sp>
    </p:spTree>
    <p:extLst>
      <p:ext uri="{BB962C8B-B14F-4D97-AF65-F5344CB8AC3E}">
        <p14:creationId xmlns:p14="http://schemas.microsoft.com/office/powerpoint/2010/main" val="1253778275"/>
      </p:ext>
    </p:extLst>
  </p:cSld>
  <p:clrMapOvr>
    <a:masterClrMapping/>
  </p:clrMapOvr>
  <p:transition spd="slow">
    <p:cu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3886" y="0"/>
            <a:ext cx="8592457" cy="6218107"/>
          </a:xfrm>
          <a:prstGeom prst="rect">
            <a:avLst/>
          </a:prstGeom>
        </p:spPr>
      </p:pic>
      <p:sp>
        <p:nvSpPr>
          <p:cNvPr id="313" name="Shape 313"/>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sp>
        <p:nvSpPr>
          <p:cNvPr id="3" name="TextBox 2"/>
          <p:cNvSpPr txBox="1"/>
          <p:nvPr/>
        </p:nvSpPr>
        <p:spPr>
          <a:xfrm>
            <a:off x="2802752" y="4301138"/>
            <a:ext cx="430306" cy="369332"/>
          </a:xfrm>
          <a:prstGeom prst="rect">
            <a:avLst/>
          </a:prstGeom>
          <a:noFill/>
        </p:spPr>
        <p:txBody>
          <a:bodyPr wrap="square" rtlCol="0">
            <a:spAutoFit/>
          </a:bodyPr>
          <a:lstStyle/>
          <a:p>
            <a:r>
              <a:rPr lang="en-US" dirty="0" smtClean="0"/>
              <a:t>3</a:t>
            </a:r>
            <a:endParaRPr lang="en-US" dirty="0"/>
          </a:p>
        </p:txBody>
      </p:sp>
    </p:spTree>
    <p:extLst>
      <p:ext uri="{BB962C8B-B14F-4D97-AF65-F5344CB8AC3E}">
        <p14:creationId xmlns:p14="http://schemas.microsoft.com/office/powerpoint/2010/main" val="156738056"/>
      </p:ext>
    </p:extLst>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Shape 319"/>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8086" y="120608"/>
            <a:ext cx="8672286" cy="6235743"/>
          </a:xfrm>
          <a:prstGeom prst="rect">
            <a:avLst/>
          </a:prstGeom>
        </p:spPr>
      </p:pic>
      <p:pic>
        <p:nvPicPr>
          <p:cNvPr id="5" name="Line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77571" y="1193800"/>
            <a:ext cx="812800" cy="812800"/>
          </a:xfrm>
          <a:prstGeom prst="rect">
            <a:avLst/>
          </a:prstGeom>
        </p:spPr>
      </p:pic>
    </p:spTree>
    <p:extLst>
      <p:ext uri="{BB962C8B-B14F-4D97-AF65-F5344CB8AC3E}">
        <p14:creationId xmlns:p14="http://schemas.microsoft.com/office/powerpoint/2010/main" val="1459016264"/>
      </p:ext>
    </p:extLst>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4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Shape 319"/>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9400" y="217713"/>
            <a:ext cx="8917884" cy="6138638"/>
          </a:xfrm>
          <a:prstGeom prst="rect">
            <a:avLst/>
          </a:prstGeom>
        </p:spPr>
      </p:pic>
      <p:pic>
        <p:nvPicPr>
          <p:cNvPr id="3" name="Eraser Undo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27905" y="1422400"/>
            <a:ext cx="812800" cy="812800"/>
          </a:xfrm>
          <a:prstGeom prst="rect">
            <a:avLst/>
          </a:prstGeom>
        </p:spPr>
      </p:pic>
    </p:spTree>
    <p:extLst>
      <p:ext uri="{BB962C8B-B14F-4D97-AF65-F5344CB8AC3E}">
        <p14:creationId xmlns:p14="http://schemas.microsoft.com/office/powerpoint/2010/main" val="720444716"/>
      </p:ext>
    </p:extLst>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60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Shape 332"/>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8171" y="105024"/>
            <a:ext cx="8657771" cy="6251327"/>
          </a:xfrm>
          <a:prstGeom prst="rect">
            <a:avLst/>
          </a:prstGeom>
        </p:spPr>
      </p:pic>
    </p:spTree>
    <p:extLst>
      <p:ext uri="{BB962C8B-B14F-4D97-AF65-F5344CB8AC3E}">
        <p14:creationId xmlns:p14="http://schemas.microsoft.com/office/powerpoint/2010/main" val="2066004065"/>
      </p:ext>
    </p:extLst>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Shape 332"/>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5844" y="214782"/>
            <a:ext cx="8391712" cy="6141569"/>
          </a:xfrm>
          <a:prstGeom prst="rect">
            <a:avLst/>
          </a:prstGeom>
        </p:spPr>
      </p:pic>
    </p:spTree>
    <p:extLst>
      <p:ext uri="{BB962C8B-B14F-4D97-AF65-F5344CB8AC3E}">
        <p14:creationId xmlns:p14="http://schemas.microsoft.com/office/powerpoint/2010/main" val="2036548639"/>
      </p:ext>
    </p:extLst>
  </p:cSld>
  <p:clrMapOvr>
    <a:masterClrMapping/>
  </p:clrMapOvr>
  <p:transition spd="slow">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6472" y="303836"/>
            <a:ext cx="8267700" cy="6052515"/>
          </a:xfrm>
          <a:prstGeom prst="rect">
            <a:avLst/>
          </a:prstGeom>
        </p:spPr>
      </p:pic>
    </p:spTree>
    <p:extLst>
      <p:ext uri="{BB962C8B-B14F-4D97-AF65-F5344CB8AC3E}">
        <p14:creationId xmlns:p14="http://schemas.microsoft.com/office/powerpoint/2010/main" val="10501750"/>
      </p:ext>
    </p:extLst>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9590" y="60804"/>
            <a:ext cx="8679121" cy="6295547"/>
          </a:xfrm>
          <a:prstGeom prst="rect">
            <a:avLst/>
          </a:prstGeom>
        </p:spPr>
      </p:pic>
      <p:pic>
        <p:nvPicPr>
          <p:cNvPr id="4" name="Cross out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84148" y="1117600"/>
            <a:ext cx="812800" cy="812800"/>
          </a:xfrm>
          <a:prstGeom prst="rect">
            <a:avLst/>
          </a:prstGeom>
        </p:spPr>
      </p:pic>
    </p:spTree>
    <p:extLst>
      <p:ext uri="{BB962C8B-B14F-4D97-AF65-F5344CB8AC3E}">
        <p14:creationId xmlns:p14="http://schemas.microsoft.com/office/powerpoint/2010/main" val="1417568287"/>
      </p:ext>
    </p:extLst>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200" y="106763"/>
            <a:ext cx="8552543" cy="6249588"/>
          </a:xfrm>
          <a:prstGeom prst="rect">
            <a:avLst/>
          </a:prstGeom>
        </p:spPr>
      </p:pic>
      <p:sp>
        <p:nvSpPr>
          <p:cNvPr id="5" name="TextBox 4"/>
          <p:cNvSpPr txBox="1"/>
          <p:nvPr/>
        </p:nvSpPr>
        <p:spPr>
          <a:xfrm>
            <a:off x="3265714" y="2677559"/>
            <a:ext cx="435428" cy="369332"/>
          </a:xfrm>
          <a:prstGeom prst="rect">
            <a:avLst/>
          </a:prstGeom>
          <a:noFill/>
        </p:spPr>
        <p:txBody>
          <a:bodyPr wrap="square" rtlCol="0">
            <a:spAutoFit/>
          </a:bodyPr>
          <a:lstStyle/>
          <a:p>
            <a:r>
              <a:rPr lang="en-US" smtClean="0"/>
              <a:t>21</a:t>
            </a:r>
            <a:endParaRPr lang="en-US"/>
          </a:p>
        </p:txBody>
      </p:sp>
      <p:sp>
        <p:nvSpPr>
          <p:cNvPr id="6" name="TextBox 5"/>
          <p:cNvSpPr txBox="1"/>
          <p:nvPr/>
        </p:nvSpPr>
        <p:spPr>
          <a:xfrm>
            <a:off x="3233056" y="4245429"/>
            <a:ext cx="468086" cy="369332"/>
          </a:xfrm>
          <a:prstGeom prst="rect">
            <a:avLst/>
          </a:prstGeom>
          <a:noFill/>
        </p:spPr>
        <p:txBody>
          <a:bodyPr wrap="square" rtlCol="0">
            <a:spAutoFit/>
          </a:bodyPr>
          <a:lstStyle/>
          <a:p>
            <a:r>
              <a:rPr lang="en-US" smtClean="0"/>
              <a:t>39</a:t>
            </a:r>
            <a:endParaRPr lang="en-US"/>
          </a:p>
        </p:txBody>
      </p:sp>
    </p:spTree>
    <p:extLst>
      <p:ext uri="{BB962C8B-B14F-4D97-AF65-F5344CB8AC3E}">
        <p14:creationId xmlns:p14="http://schemas.microsoft.com/office/powerpoint/2010/main" val="399846226"/>
      </p:ext>
    </p:extLst>
  </p:cSld>
  <p:clrMapOvr>
    <a:masterClrMapping/>
  </p:clrMapOvr>
  <p:transition spd="slow">
    <p:cu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0871" y="22012"/>
            <a:ext cx="8743043" cy="6334339"/>
          </a:xfrm>
          <a:prstGeom prst="rect">
            <a:avLst/>
          </a:prstGeom>
        </p:spPr>
      </p:pic>
      <p:pic>
        <p:nvPicPr>
          <p:cNvPr id="3" name="Sticky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96571" y="1825171"/>
            <a:ext cx="812800" cy="812800"/>
          </a:xfrm>
          <a:prstGeom prst="rect">
            <a:avLst/>
          </a:prstGeom>
        </p:spPr>
      </p:pic>
    </p:spTree>
    <p:extLst>
      <p:ext uri="{BB962C8B-B14F-4D97-AF65-F5344CB8AC3E}">
        <p14:creationId xmlns:p14="http://schemas.microsoft.com/office/powerpoint/2010/main" val="530386980"/>
      </p:ext>
    </p:extLst>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3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5182" y="0"/>
            <a:ext cx="8768229" cy="6396192"/>
          </a:xfrm>
          <a:prstGeom prst="rect">
            <a:avLst/>
          </a:prstGeom>
        </p:spPr>
      </p:pic>
    </p:spTree>
    <p:extLst>
      <p:ext uri="{BB962C8B-B14F-4D97-AF65-F5344CB8AC3E}">
        <p14:creationId xmlns:p14="http://schemas.microsoft.com/office/powerpoint/2010/main" val="1956251612"/>
      </p:ext>
    </p:extLst>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5043" y="142926"/>
            <a:ext cx="9219639" cy="6213425"/>
          </a:xfrm>
          <a:prstGeom prst="rect">
            <a:avLst/>
          </a:prstGeom>
        </p:spPr>
      </p:pic>
    </p:spTree>
    <p:extLst>
      <p:ext uri="{BB962C8B-B14F-4D97-AF65-F5344CB8AC3E}">
        <p14:creationId xmlns:p14="http://schemas.microsoft.com/office/powerpoint/2010/main" val="2083291956"/>
      </p:ext>
    </p:extLst>
  </p:cSld>
  <p:clrMapOvr>
    <a:masterClrMapping/>
  </p:clrMapOvr>
  <p:transition spd="slow">
    <p:cu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2630" y="255639"/>
            <a:ext cx="8480612" cy="6100712"/>
          </a:xfrm>
          <a:prstGeom prst="rect">
            <a:avLst/>
          </a:prstGeom>
        </p:spPr>
      </p:pic>
      <p:pic>
        <p:nvPicPr>
          <p:cNvPr id="3" name="Equation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64268" y="1059330"/>
            <a:ext cx="812800" cy="812800"/>
          </a:xfrm>
          <a:prstGeom prst="rect">
            <a:avLst/>
          </a:prstGeom>
        </p:spPr>
      </p:pic>
    </p:spTree>
    <p:extLst>
      <p:ext uri="{BB962C8B-B14F-4D97-AF65-F5344CB8AC3E}">
        <p14:creationId xmlns:p14="http://schemas.microsoft.com/office/powerpoint/2010/main" val="973667847"/>
      </p:ext>
    </p:extLst>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9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971" y="0"/>
            <a:ext cx="8820524" cy="6391417"/>
          </a:xfrm>
          <a:prstGeom prst="rect">
            <a:avLst/>
          </a:prstGeom>
        </p:spPr>
      </p:pic>
    </p:spTree>
    <p:extLst>
      <p:ext uri="{BB962C8B-B14F-4D97-AF65-F5344CB8AC3E}">
        <p14:creationId xmlns:p14="http://schemas.microsoft.com/office/powerpoint/2010/main" val="522653102"/>
      </p:ext>
    </p:extLst>
  </p:cSld>
  <p:clrMapOvr>
    <a:masterClrMapping/>
  </p:clrMapOvr>
  <p:transition spd="slow">
    <p:cu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1147" y="146647"/>
            <a:ext cx="8605371" cy="6231476"/>
          </a:xfrm>
          <a:prstGeom prst="rect">
            <a:avLst/>
          </a:prstGeom>
        </p:spPr>
      </p:pic>
      <p:pic>
        <p:nvPicPr>
          <p:cNvPr id="4" name="Do Now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27905" y="1417278"/>
            <a:ext cx="812800" cy="812800"/>
          </a:xfrm>
          <a:prstGeom prst="rect">
            <a:avLst/>
          </a:prstGeom>
        </p:spPr>
      </p:pic>
    </p:spTree>
    <p:extLst>
      <p:ext uri="{BB962C8B-B14F-4D97-AF65-F5344CB8AC3E}">
        <p14:creationId xmlns:p14="http://schemas.microsoft.com/office/powerpoint/2010/main" val="162496912"/>
      </p:ext>
    </p:extLst>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5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6454" y="0"/>
            <a:ext cx="8675594" cy="6354734"/>
          </a:xfrm>
          <a:prstGeom prst="rect">
            <a:avLst/>
          </a:prstGeom>
        </p:spPr>
      </p:pic>
    </p:spTree>
    <p:extLst>
      <p:ext uri="{BB962C8B-B14F-4D97-AF65-F5344CB8AC3E}">
        <p14:creationId xmlns:p14="http://schemas.microsoft.com/office/powerpoint/2010/main" val="1175657019"/>
      </p:ext>
    </p:extLst>
  </p:cSld>
  <p:clrMapOvr>
    <a:masterClrMapping/>
  </p:clrMapOvr>
  <p:transition spd="slow">
    <p:cu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1147" y="0"/>
            <a:ext cx="8565029" cy="6206936"/>
          </a:xfrm>
          <a:prstGeom prst="rect">
            <a:avLst/>
          </a:prstGeom>
        </p:spPr>
      </p:pic>
      <p:pic>
        <p:nvPicPr>
          <p:cNvPr id="3" name="Whole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30294" y="1395506"/>
            <a:ext cx="812800" cy="812800"/>
          </a:xfrm>
          <a:prstGeom prst="rect">
            <a:avLst/>
          </a:prstGeom>
        </p:spPr>
      </p:pic>
    </p:spTree>
    <p:extLst>
      <p:ext uri="{BB962C8B-B14F-4D97-AF65-F5344CB8AC3E}">
        <p14:creationId xmlns:p14="http://schemas.microsoft.com/office/powerpoint/2010/main" val="1293432774"/>
      </p:ext>
    </p:extLst>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5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3247" y="0"/>
            <a:ext cx="8272929" cy="6077353"/>
          </a:xfrm>
          <a:prstGeom prst="rect">
            <a:avLst/>
          </a:prstGeom>
        </p:spPr>
      </p:pic>
    </p:spTree>
    <p:extLst>
      <p:ext uri="{BB962C8B-B14F-4D97-AF65-F5344CB8AC3E}">
        <p14:creationId xmlns:p14="http://schemas.microsoft.com/office/powerpoint/2010/main" val="2009799013"/>
      </p:ext>
    </p:extLst>
  </p:cSld>
  <p:clrMapOvr>
    <a:masterClrMapping/>
  </p:clrMapOvr>
  <p:transition spd="slow">
    <p:cu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6088" y="0"/>
            <a:ext cx="8657665" cy="6234608"/>
          </a:xfrm>
          <a:prstGeom prst="rect">
            <a:avLst/>
          </a:prstGeom>
        </p:spPr>
      </p:pic>
      <p:pic>
        <p:nvPicPr>
          <p:cNvPr id="3" name="Line Guide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70634" y="1166906"/>
            <a:ext cx="812800" cy="812800"/>
          </a:xfrm>
          <a:prstGeom prst="rect">
            <a:avLst/>
          </a:prstGeom>
        </p:spPr>
      </p:pic>
    </p:spTree>
    <p:extLst>
      <p:ext uri="{BB962C8B-B14F-4D97-AF65-F5344CB8AC3E}">
        <p14:creationId xmlns:p14="http://schemas.microsoft.com/office/powerpoint/2010/main" val="1638866885"/>
      </p:ext>
    </p:extLst>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2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sp>
        <p:nvSpPr>
          <p:cNvPr id="201" name="Shape 201"/>
          <p:cNvSpPr txBox="1"/>
          <p:nvPr/>
        </p:nvSpPr>
        <p:spPr>
          <a:xfrm>
            <a:off x="3302000" y="1972234"/>
            <a:ext cx="5236882" cy="3083860"/>
          </a:xfrm>
          <a:prstGeom prst="rect">
            <a:avLst/>
          </a:prstGeom>
          <a:noFill/>
          <a:ln>
            <a:noFill/>
          </a:ln>
        </p:spPr>
        <p:txBody>
          <a:bodyPr lIns="91425" tIns="45700" rIns="91425" bIns="45700" anchor="t" anchorCtr="0">
            <a:noAutofit/>
          </a:bodyPr>
          <a:lstStyle/>
          <a:p>
            <a:pPr>
              <a:buSzPct val="25000"/>
            </a:pPr>
            <a:r>
              <a:rPr lang="en-US" sz="6000">
                <a:solidFill>
                  <a:schemeClr val="dk1"/>
                </a:solidFill>
                <a:latin typeface="Times New Roman"/>
                <a:ea typeface="Times New Roman"/>
                <a:cs typeface="Times New Roman"/>
                <a:sym typeface="Times New Roman"/>
              </a:rPr>
              <a:t>Preview </a:t>
            </a:r>
            <a:r>
              <a:rPr lang="en-US" sz="6000" smtClean="0">
                <a:solidFill>
                  <a:schemeClr val="dk1"/>
                </a:solidFill>
                <a:latin typeface="Times New Roman"/>
                <a:ea typeface="Times New Roman"/>
                <a:cs typeface="Times New Roman"/>
                <a:sym typeface="Times New Roman"/>
              </a:rPr>
              <a:t>Performance Tasks</a:t>
            </a:r>
            <a:endParaRPr lang="en-US" sz="6000"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70568826"/>
      </p:ext>
    </p:extLst>
  </p:cSld>
  <p:clrMapOvr>
    <a:masterClrMapping/>
  </p:clrMapOvr>
  <p:transition spd="slow">
    <p:cu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2547" y="42790"/>
            <a:ext cx="8699500" cy="6313561"/>
          </a:xfrm>
          <a:prstGeom prst="rect">
            <a:avLst/>
          </a:prstGeom>
        </p:spPr>
      </p:pic>
    </p:spTree>
    <p:extLst>
      <p:ext uri="{BB962C8B-B14F-4D97-AF65-F5344CB8AC3E}">
        <p14:creationId xmlns:p14="http://schemas.microsoft.com/office/powerpoint/2010/main" val="1099973552"/>
      </p:ext>
    </p:extLst>
  </p:cSld>
  <p:clrMapOvr>
    <a:masterClrMapping/>
  </p:clrMapOvr>
  <p:transition spd="slow">
    <p:cu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5494" y="0"/>
            <a:ext cx="8647953" cy="6325987"/>
          </a:xfrm>
          <a:prstGeom prst="rect">
            <a:avLst/>
          </a:prstGeom>
        </p:spPr>
      </p:pic>
      <p:pic>
        <p:nvPicPr>
          <p:cNvPr id="3" name="Performance Task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53776" y="1005541"/>
            <a:ext cx="812800" cy="812800"/>
          </a:xfrm>
          <a:prstGeom prst="rect">
            <a:avLst/>
          </a:prstGeom>
        </p:spPr>
      </p:pic>
    </p:spTree>
    <p:extLst>
      <p:ext uri="{BB962C8B-B14F-4D97-AF65-F5344CB8AC3E}">
        <p14:creationId xmlns:p14="http://schemas.microsoft.com/office/powerpoint/2010/main" val="109643803"/>
      </p:ext>
    </p:extLst>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6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6827" y="2618013"/>
            <a:ext cx="9790177" cy="1986643"/>
          </a:xfrm>
          <a:prstGeom prst="rect">
            <a:avLst/>
          </a:prstGeom>
        </p:spPr>
      </p:pic>
      <p:sp>
        <p:nvSpPr>
          <p:cNvPr id="2" name="TextBox 1"/>
          <p:cNvSpPr txBox="1"/>
          <p:nvPr/>
        </p:nvSpPr>
        <p:spPr>
          <a:xfrm>
            <a:off x="2775857" y="1511333"/>
            <a:ext cx="4767943" cy="461665"/>
          </a:xfrm>
          <a:prstGeom prst="rect">
            <a:avLst/>
          </a:prstGeom>
          <a:noFill/>
        </p:spPr>
        <p:txBody>
          <a:bodyPr wrap="square" rtlCol="0">
            <a:spAutoFit/>
          </a:bodyPr>
          <a:lstStyle/>
          <a:p>
            <a:r>
              <a:rPr lang="en-US" sz="2400" dirty="0" smtClean="0"/>
              <a:t>A Note for Next Year…</a:t>
            </a:r>
            <a:endParaRPr lang="en-US" sz="2400" dirty="0"/>
          </a:p>
        </p:txBody>
      </p:sp>
    </p:spTree>
    <p:extLst>
      <p:ext uri="{BB962C8B-B14F-4D97-AF65-F5344CB8AC3E}">
        <p14:creationId xmlns:p14="http://schemas.microsoft.com/office/powerpoint/2010/main" val="97408196"/>
      </p:ext>
    </p:extLst>
  </p:cSld>
  <p:clrMapOvr>
    <a:masterClrMapping/>
  </p:clrMapOvr>
  <p:transition spd="slow">
    <p:cu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4319" y="0"/>
            <a:ext cx="8455212" cy="6113905"/>
          </a:xfrm>
          <a:prstGeom prst="rect">
            <a:avLst/>
          </a:prstGeom>
        </p:spPr>
      </p:pic>
    </p:spTree>
    <p:extLst>
      <p:ext uri="{BB962C8B-B14F-4D97-AF65-F5344CB8AC3E}">
        <p14:creationId xmlns:p14="http://schemas.microsoft.com/office/powerpoint/2010/main" val="198650292"/>
      </p:ext>
    </p:extLst>
  </p:cSld>
  <p:clrMapOvr>
    <a:masterClrMapping/>
  </p:clrMapOvr>
  <p:transition spd="slow">
    <p:cu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1460" y="0"/>
            <a:ext cx="8686800" cy="6320175"/>
          </a:xfrm>
          <a:prstGeom prst="rect">
            <a:avLst/>
          </a:prstGeom>
        </p:spPr>
      </p:pic>
      <p:pic>
        <p:nvPicPr>
          <p:cNvPr id="3" name="Picture Graph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15141" y="1449295"/>
            <a:ext cx="812800" cy="812800"/>
          </a:xfrm>
          <a:prstGeom prst="rect">
            <a:avLst/>
          </a:prstGeom>
        </p:spPr>
      </p:pic>
    </p:spTree>
    <p:extLst>
      <p:ext uri="{BB962C8B-B14F-4D97-AF65-F5344CB8AC3E}">
        <p14:creationId xmlns:p14="http://schemas.microsoft.com/office/powerpoint/2010/main" val="803144953"/>
      </p:ext>
    </p:extLst>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9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Shape 438"/>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sp>
        <p:nvSpPr>
          <p:cNvPr id="439" name="Shape 439"/>
          <p:cNvSpPr txBox="1"/>
          <p:nvPr/>
        </p:nvSpPr>
        <p:spPr>
          <a:xfrm>
            <a:off x="3302000" y="1972233"/>
            <a:ext cx="5080000" cy="2862322"/>
          </a:xfrm>
          <a:prstGeom prst="rect">
            <a:avLst/>
          </a:prstGeom>
          <a:noFill/>
          <a:ln>
            <a:noFill/>
          </a:ln>
        </p:spPr>
        <p:txBody>
          <a:bodyPr lIns="91425" tIns="45700" rIns="91425" bIns="45700" anchor="t" anchorCtr="0">
            <a:noAutofit/>
          </a:bodyPr>
          <a:lstStyle/>
          <a:p>
            <a:pPr>
              <a:buSzPct val="25000"/>
            </a:pPr>
            <a:r>
              <a:rPr lang="en-US" sz="6000">
                <a:solidFill>
                  <a:schemeClr val="dk1"/>
                </a:solidFill>
                <a:latin typeface="Times New Roman"/>
                <a:ea typeface="Times New Roman"/>
                <a:cs typeface="Times New Roman"/>
                <a:sym typeface="Times New Roman"/>
              </a:rPr>
              <a:t>ALEKS Practice Problems</a:t>
            </a:r>
          </a:p>
        </p:txBody>
      </p:sp>
    </p:spTree>
    <p:extLst>
      <p:ext uri="{BB962C8B-B14F-4D97-AF65-F5344CB8AC3E}">
        <p14:creationId xmlns:p14="http://schemas.microsoft.com/office/powerpoint/2010/main" val="565361289"/>
      </p:ext>
    </p:extLst>
  </p:cSld>
  <p:clrMapOvr>
    <a:masterClrMapping/>
  </p:clrMapOvr>
  <p:transition spd="slow">
    <p:cu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Shape 444"/>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5"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10236" y="2094752"/>
            <a:ext cx="812800" cy="812800"/>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9212" y="256765"/>
            <a:ext cx="9458512" cy="6099586"/>
          </a:xfrm>
          <a:prstGeom prst="rect">
            <a:avLst/>
          </a:prstGeom>
        </p:spPr>
      </p:pic>
    </p:spTree>
    <p:extLst>
      <p:ext uri="{BB962C8B-B14F-4D97-AF65-F5344CB8AC3E}">
        <p14:creationId xmlns:p14="http://schemas.microsoft.com/office/powerpoint/2010/main" val="981033630"/>
      </p:ext>
    </p:extLst>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4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Shape 451"/>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8388" y="107577"/>
            <a:ext cx="9197788" cy="6101503"/>
          </a:xfrm>
          <a:prstGeom prst="rect">
            <a:avLst/>
          </a:prstGeom>
        </p:spPr>
      </p:pic>
    </p:spTree>
    <p:extLst>
      <p:ext uri="{BB962C8B-B14F-4D97-AF65-F5344CB8AC3E}">
        <p14:creationId xmlns:p14="http://schemas.microsoft.com/office/powerpoint/2010/main" val="1684188399"/>
      </p:ext>
    </p:extLst>
  </p:cSld>
  <p:clrMapOvr>
    <a:masterClrMapping/>
  </p:clrMapOvr>
  <p:transition spd="slow">
    <p:cu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Shape 457"/>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3328" y="1017068"/>
            <a:ext cx="8975954" cy="3381287"/>
          </a:xfrm>
          <a:prstGeom prst="rect">
            <a:avLst/>
          </a:prstGeom>
        </p:spPr>
      </p:pic>
      <p:pic>
        <p:nvPicPr>
          <p:cNvPr id="4" name="Math Practice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1012" y="1610659"/>
            <a:ext cx="812800" cy="812800"/>
          </a:xfrm>
          <a:prstGeom prst="rect">
            <a:avLst/>
          </a:prstGeom>
        </p:spPr>
      </p:pic>
    </p:spTree>
    <p:extLst>
      <p:ext uri="{BB962C8B-B14F-4D97-AF65-F5344CB8AC3E}">
        <p14:creationId xmlns:p14="http://schemas.microsoft.com/office/powerpoint/2010/main" val="1762741199"/>
      </p:ext>
    </p:extLst>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0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Shape 464"/>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6670" y="1550818"/>
            <a:ext cx="9363331" cy="3400612"/>
          </a:xfrm>
          <a:prstGeom prst="rect">
            <a:avLst/>
          </a:prstGeom>
        </p:spPr>
      </p:pic>
    </p:spTree>
    <p:extLst>
      <p:ext uri="{BB962C8B-B14F-4D97-AF65-F5344CB8AC3E}">
        <p14:creationId xmlns:p14="http://schemas.microsoft.com/office/powerpoint/2010/main" val="827410085"/>
      </p:ext>
    </p:extLst>
  </p:cSld>
  <p:clrMapOvr>
    <a:masterClrMapping/>
  </p:clrMapOvr>
  <p:transition spd="slow">
    <p:cut/>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Shape 471"/>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1129" y="261471"/>
            <a:ext cx="9058835" cy="5795255"/>
          </a:xfrm>
          <a:prstGeom prst="rect">
            <a:avLst/>
          </a:prstGeom>
        </p:spPr>
      </p:pic>
      <p:pic>
        <p:nvPicPr>
          <p:cNvPr id="4" name="Model with Math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21505" y="1516530"/>
            <a:ext cx="812800" cy="812800"/>
          </a:xfrm>
          <a:prstGeom prst="rect">
            <a:avLst/>
          </a:prstGeom>
        </p:spPr>
      </p:pic>
    </p:spTree>
    <p:extLst>
      <p:ext uri="{BB962C8B-B14F-4D97-AF65-F5344CB8AC3E}">
        <p14:creationId xmlns:p14="http://schemas.microsoft.com/office/powerpoint/2010/main" val="1005557441"/>
      </p:ext>
    </p:extLst>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0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Shape 478"/>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0412" y="1094441"/>
            <a:ext cx="8477776" cy="4391959"/>
          </a:xfrm>
          <a:prstGeom prst="rect">
            <a:avLst/>
          </a:prstGeom>
        </p:spPr>
      </p:pic>
    </p:spTree>
    <p:extLst>
      <p:ext uri="{BB962C8B-B14F-4D97-AF65-F5344CB8AC3E}">
        <p14:creationId xmlns:p14="http://schemas.microsoft.com/office/powerpoint/2010/main" val="1374480562"/>
      </p:ext>
    </p:extLst>
  </p:cSld>
  <p:clrMapOvr>
    <a:masterClrMapping/>
  </p:clrMapOvr>
  <p:transition spd="slow">
    <p:cu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Shape 485"/>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0347" y="1470212"/>
            <a:ext cx="8264712" cy="3453222"/>
          </a:xfrm>
          <a:prstGeom prst="rect">
            <a:avLst/>
          </a:prstGeom>
        </p:spPr>
      </p:pic>
    </p:spTree>
    <p:extLst>
      <p:ext uri="{BB962C8B-B14F-4D97-AF65-F5344CB8AC3E}">
        <p14:creationId xmlns:p14="http://schemas.microsoft.com/office/powerpoint/2010/main" val="2085756534"/>
      </p:ext>
    </p:extLst>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1981200" y="1"/>
            <a:ext cx="8229600" cy="1600199"/>
          </a:xfrm>
          <a:prstGeom prst="rect">
            <a:avLst/>
          </a:prstGeom>
          <a:noFill/>
          <a:ln>
            <a:noFill/>
          </a:ln>
        </p:spPr>
        <p:txBody>
          <a:bodyPr vert="horz" lIns="91425" tIns="45700" rIns="91425" bIns="45700" rtlCol="0" anchor="b" anchorCtr="0">
            <a:noAutofit/>
          </a:bodyPr>
          <a:lstStyle/>
          <a:p>
            <a:pPr algn="ctr">
              <a:lnSpc>
                <a:spcPct val="107407"/>
              </a:lnSpc>
              <a:spcBef>
                <a:spcPts val="0"/>
              </a:spcBef>
              <a:buClr>
                <a:schemeClr val="dk2"/>
              </a:buClr>
              <a:buSzPct val="25000"/>
            </a:pPr>
            <a:r>
              <a:rPr lang="en-US" sz="5400" dirty="0">
                <a:solidFill>
                  <a:schemeClr val="dk2"/>
                </a:solidFill>
                <a:latin typeface="Times New Roman"/>
                <a:ea typeface="Times New Roman"/>
                <a:cs typeface="Times New Roman"/>
                <a:sym typeface="Times New Roman"/>
              </a:rPr>
              <a:t>Things To Do</a:t>
            </a:r>
          </a:p>
        </p:txBody>
      </p:sp>
      <p:sp>
        <p:nvSpPr>
          <p:cNvPr id="101" name="Shape 101"/>
          <p:cNvSpPr txBox="1">
            <a:spLocks noGrp="1"/>
          </p:cNvSpPr>
          <p:nvPr>
            <p:ph idx="1"/>
          </p:nvPr>
        </p:nvSpPr>
        <p:spPr>
          <a:xfrm>
            <a:off x="1981200" y="1600201"/>
            <a:ext cx="8229600" cy="4525963"/>
          </a:xfrm>
          <a:prstGeom prst="rect">
            <a:avLst/>
          </a:prstGeom>
          <a:noFill/>
          <a:ln>
            <a:noFill/>
          </a:ln>
        </p:spPr>
        <p:txBody>
          <a:bodyPr vert="horz" lIns="91425" tIns="45700" rIns="91425" bIns="45700" rtlCol="0" anchor="t" anchorCtr="0">
            <a:noAutofit/>
          </a:bodyPr>
          <a:lstStyle/>
          <a:p>
            <a:pPr marL="0" indent="0">
              <a:spcBef>
                <a:spcPts val="0"/>
              </a:spcBef>
              <a:buClr>
                <a:srgbClr val="7F7F7F"/>
              </a:buClr>
              <a:buSzPct val="25000"/>
              <a:buNone/>
            </a:pPr>
            <a:r>
              <a:rPr lang="en-US" sz="2000" dirty="0" smtClean="0">
                <a:solidFill>
                  <a:srgbClr val="7F7F7F"/>
                </a:solidFill>
                <a:latin typeface="Questrial"/>
                <a:ea typeface="Questrial"/>
                <a:cs typeface="Questrial"/>
                <a:sym typeface="Questrial"/>
              </a:rPr>
              <a:t>Students </a:t>
            </a:r>
            <a:endParaRPr lang="en-US" sz="2000" dirty="0">
              <a:solidFill>
                <a:srgbClr val="7F7F7F"/>
              </a:solidFill>
              <a:latin typeface="Questrial"/>
              <a:ea typeface="Questrial"/>
              <a:cs typeface="Questrial"/>
              <a:sym typeface="Questrial"/>
            </a:endParaRPr>
          </a:p>
          <a:p>
            <a:pPr marL="342900" indent="-328930">
              <a:spcBef>
                <a:spcPts val="444"/>
              </a:spcBef>
              <a:buClr>
                <a:srgbClr val="7F7F7F"/>
              </a:buClr>
              <a:buSzPct val="100000"/>
            </a:pPr>
            <a:r>
              <a:rPr lang="en-US" sz="2000" dirty="0">
                <a:solidFill>
                  <a:srgbClr val="7F7F7F"/>
                </a:solidFill>
                <a:latin typeface="Questrial"/>
                <a:ea typeface="Questrial"/>
                <a:cs typeface="Questrial"/>
                <a:sym typeface="Questrial"/>
              </a:rPr>
              <a:t>Calculator Practice</a:t>
            </a:r>
          </a:p>
          <a:p>
            <a:pPr marL="342900" indent="-328930">
              <a:spcBef>
                <a:spcPts val="444"/>
              </a:spcBef>
              <a:buClr>
                <a:srgbClr val="7F7F7F"/>
              </a:buClr>
              <a:buSzPct val="100000"/>
            </a:pPr>
            <a:r>
              <a:rPr lang="en-US" sz="2000" dirty="0">
                <a:solidFill>
                  <a:srgbClr val="7F7F7F"/>
                </a:solidFill>
                <a:latin typeface="Questrial"/>
                <a:ea typeface="Questrial"/>
                <a:cs typeface="Questrial"/>
                <a:sym typeface="Questrial"/>
              </a:rPr>
              <a:t>Preview Sample Set(s)</a:t>
            </a:r>
          </a:p>
          <a:p>
            <a:pPr marL="342900" indent="-328930">
              <a:spcBef>
                <a:spcPts val="444"/>
              </a:spcBef>
              <a:buClr>
                <a:srgbClr val="7F7F7F"/>
              </a:buClr>
              <a:buSzPct val="100000"/>
            </a:pPr>
            <a:r>
              <a:rPr lang="en-US" sz="2000" dirty="0">
                <a:solidFill>
                  <a:srgbClr val="7F7F7F"/>
                </a:solidFill>
                <a:latin typeface="Questrial"/>
                <a:ea typeface="Questrial"/>
                <a:cs typeface="Questrial"/>
                <a:sym typeface="Questrial"/>
              </a:rPr>
              <a:t>ALEKS Practice Problems</a:t>
            </a:r>
          </a:p>
          <a:p>
            <a:pPr marL="342900" indent="-328930">
              <a:spcBef>
                <a:spcPts val="444"/>
              </a:spcBef>
              <a:buClr>
                <a:srgbClr val="7F7F7F"/>
              </a:buClr>
              <a:buSzPct val="100000"/>
            </a:pPr>
            <a:r>
              <a:rPr lang="en-US" sz="2000" dirty="0">
                <a:solidFill>
                  <a:srgbClr val="7F7F7F"/>
                </a:solidFill>
                <a:latin typeface="Questrial"/>
                <a:ea typeface="Questrial"/>
                <a:cs typeface="Questrial"/>
                <a:sym typeface="Questrial"/>
              </a:rPr>
              <a:t>Performance Task</a:t>
            </a:r>
            <a:r>
              <a:rPr lang="en-US" sz="2000" dirty="0"/>
              <a:t> </a:t>
            </a:r>
            <a:r>
              <a:rPr lang="en-US" dirty="0">
                <a:solidFill>
                  <a:srgbClr val="7F7F7F"/>
                </a:solidFill>
                <a:latin typeface="Questrial"/>
                <a:ea typeface="Questrial"/>
                <a:cs typeface="Questrial"/>
              </a:rPr>
              <a:t>Practice</a:t>
            </a:r>
          </a:p>
          <a:p>
            <a:pPr marL="0" indent="0">
              <a:spcBef>
                <a:spcPts val="444"/>
              </a:spcBef>
              <a:buClr>
                <a:srgbClr val="7F7F7F"/>
              </a:buClr>
              <a:buSzPct val="25000"/>
              <a:buNone/>
            </a:pPr>
            <a:endParaRPr sz="2000" dirty="0">
              <a:solidFill>
                <a:srgbClr val="7F7F7F"/>
              </a:solidFill>
              <a:latin typeface="Questrial"/>
              <a:ea typeface="Questrial"/>
              <a:cs typeface="Questrial"/>
              <a:sym typeface="Questrial"/>
            </a:endParaRPr>
          </a:p>
          <a:p>
            <a:pPr marL="0" indent="0">
              <a:spcBef>
                <a:spcPts val="444"/>
              </a:spcBef>
              <a:buClr>
                <a:srgbClr val="7F7F7F"/>
              </a:buClr>
              <a:buSzPct val="25000"/>
              <a:buNone/>
            </a:pPr>
            <a:r>
              <a:rPr lang="en-US" sz="2000" dirty="0">
                <a:solidFill>
                  <a:srgbClr val="7F7F7F"/>
                </a:solidFill>
                <a:latin typeface="Questrial"/>
                <a:ea typeface="Questrial"/>
                <a:cs typeface="Questrial"/>
                <a:sym typeface="Questrial"/>
              </a:rPr>
              <a:t>Teachers</a:t>
            </a:r>
          </a:p>
          <a:p>
            <a:pPr marL="342900" indent="-328930">
              <a:spcBef>
                <a:spcPts val="444"/>
              </a:spcBef>
              <a:buClr>
                <a:srgbClr val="7F7F7F"/>
              </a:buClr>
              <a:buSzPct val="100000"/>
            </a:pPr>
            <a:r>
              <a:rPr lang="en-US" sz="2000" dirty="0">
                <a:solidFill>
                  <a:srgbClr val="7F7F7F"/>
                </a:solidFill>
                <a:latin typeface="Questrial"/>
                <a:ea typeface="Questrial"/>
                <a:cs typeface="Questrial"/>
                <a:sym typeface="Questrial"/>
              </a:rPr>
              <a:t>Calculator Practice</a:t>
            </a:r>
          </a:p>
          <a:p>
            <a:pPr marL="342900" indent="-328930">
              <a:spcBef>
                <a:spcPts val="444"/>
              </a:spcBef>
              <a:buClr>
                <a:srgbClr val="7F7F7F"/>
              </a:buClr>
              <a:buSzPct val="100000"/>
            </a:pPr>
            <a:r>
              <a:rPr lang="en-US" sz="2000" dirty="0">
                <a:solidFill>
                  <a:srgbClr val="7F7F7F"/>
                </a:solidFill>
                <a:latin typeface="Questrial"/>
                <a:ea typeface="Questrial"/>
                <a:cs typeface="Questrial"/>
                <a:sym typeface="Questrial"/>
              </a:rPr>
              <a:t>Spring </a:t>
            </a:r>
            <a:r>
              <a:rPr lang="en-US" dirty="0">
                <a:solidFill>
                  <a:srgbClr val="7F7F7F"/>
                </a:solidFill>
                <a:latin typeface="Questrial"/>
                <a:ea typeface="Questrial"/>
                <a:cs typeface="Questrial"/>
                <a:sym typeface="Questrial"/>
              </a:rPr>
              <a:t>201</a:t>
            </a:r>
            <a:r>
              <a:rPr lang="en-US" dirty="0">
                <a:solidFill>
                  <a:srgbClr val="7F7F7F"/>
                </a:solidFill>
                <a:latin typeface="Questrial"/>
                <a:ea typeface="Questrial"/>
                <a:cs typeface="Questrial"/>
              </a:rPr>
              <a:t>6</a:t>
            </a:r>
            <a:r>
              <a:rPr lang="en-US" dirty="0">
                <a:solidFill>
                  <a:srgbClr val="7F7F7F"/>
                </a:solidFill>
                <a:latin typeface="Questrial"/>
                <a:ea typeface="Questrial"/>
                <a:cs typeface="Questrial"/>
                <a:sym typeface="Questrial"/>
              </a:rPr>
              <a:t> Preview </a:t>
            </a:r>
            <a:r>
              <a:rPr lang="en-US" sz="2000" dirty="0">
                <a:solidFill>
                  <a:srgbClr val="7F7F7F"/>
                </a:solidFill>
                <a:latin typeface="Questrial"/>
                <a:ea typeface="Questrial"/>
                <a:cs typeface="Questrial"/>
                <a:sym typeface="Questrial"/>
              </a:rPr>
              <a:t>and Preview Sample Set(s)</a:t>
            </a:r>
          </a:p>
          <a:p>
            <a:pPr marL="342900" indent="-328930">
              <a:spcBef>
                <a:spcPts val="444"/>
              </a:spcBef>
              <a:buClr>
                <a:srgbClr val="7F7F7F"/>
              </a:buClr>
              <a:buSzPct val="100000"/>
            </a:pPr>
            <a:r>
              <a:rPr lang="en-US" sz="2000" dirty="0">
                <a:solidFill>
                  <a:srgbClr val="7F7F7F"/>
                </a:solidFill>
                <a:latin typeface="Questrial"/>
                <a:ea typeface="Questrial"/>
                <a:cs typeface="Questrial"/>
                <a:sym typeface="Questrial"/>
              </a:rPr>
              <a:t>Select Practice Problems using ALEKS</a:t>
            </a:r>
          </a:p>
          <a:p>
            <a:pPr marL="342900" indent="-328930">
              <a:spcBef>
                <a:spcPts val="444"/>
              </a:spcBef>
              <a:buClr>
                <a:srgbClr val="7F7F7F"/>
              </a:buClr>
              <a:buSzPct val="100000"/>
            </a:pPr>
            <a:r>
              <a:rPr lang="en-US" sz="2000" dirty="0">
                <a:solidFill>
                  <a:srgbClr val="7F7F7F"/>
                </a:solidFill>
                <a:latin typeface="Questrial"/>
                <a:ea typeface="Questrial"/>
                <a:cs typeface="Questrial"/>
                <a:sym typeface="Questrial"/>
              </a:rPr>
              <a:t>Select Performance </a:t>
            </a:r>
            <a:r>
              <a:rPr lang="en-US" dirty="0">
                <a:solidFill>
                  <a:srgbClr val="7F7F7F"/>
                </a:solidFill>
                <a:latin typeface="Questrial"/>
                <a:ea typeface="Questrial"/>
                <a:cs typeface="Questrial"/>
                <a:sym typeface="Questrial"/>
              </a:rPr>
              <a:t>Task</a:t>
            </a:r>
            <a:r>
              <a:rPr lang="en-US" dirty="0">
                <a:solidFill>
                  <a:srgbClr val="7F7F7F"/>
                </a:solidFill>
                <a:latin typeface="Questrial"/>
                <a:ea typeface="Questrial"/>
                <a:cs typeface="Questrial"/>
              </a:rPr>
              <a:t> Practice Problems</a:t>
            </a:r>
          </a:p>
          <a:p>
            <a:pPr marL="342900" indent="-342900">
              <a:spcBef>
                <a:spcPts val="444"/>
              </a:spcBef>
              <a:buClr>
                <a:srgbClr val="7F7F7F"/>
              </a:buClr>
              <a:buSzPct val="100909"/>
              <a:buNone/>
            </a:pPr>
            <a:endParaRPr sz="2220" dirty="0">
              <a:solidFill>
                <a:srgbClr val="7F7F7F"/>
              </a:solidFill>
              <a:latin typeface="Questrial"/>
              <a:ea typeface="Questrial"/>
              <a:cs typeface="Questrial"/>
              <a:sym typeface="Questrial"/>
            </a:endParaRPr>
          </a:p>
          <a:p>
            <a:pPr marL="342900" indent="-342900">
              <a:spcBef>
                <a:spcPts val="444"/>
              </a:spcBef>
              <a:buClr>
                <a:srgbClr val="7F7F7F"/>
              </a:buClr>
              <a:buSzPct val="100909"/>
              <a:buNone/>
            </a:pPr>
            <a:endParaRPr sz="2220" dirty="0">
              <a:solidFill>
                <a:srgbClr val="7F7F7F"/>
              </a:solidFill>
              <a:latin typeface="Questrial"/>
              <a:ea typeface="Questrial"/>
              <a:cs typeface="Questrial"/>
              <a:sym typeface="Questrial"/>
            </a:endParaRPr>
          </a:p>
          <a:p>
            <a:pPr marL="342900" indent="-342900">
              <a:spcBef>
                <a:spcPts val="444"/>
              </a:spcBef>
              <a:buClr>
                <a:srgbClr val="7F7F7F"/>
              </a:buClr>
              <a:buSzPct val="100909"/>
              <a:buNone/>
            </a:pPr>
            <a:endParaRPr sz="2220" dirty="0">
              <a:solidFill>
                <a:srgbClr val="7F7F7F"/>
              </a:solidFill>
              <a:latin typeface="Questrial"/>
              <a:ea typeface="Questrial"/>
              <a:cs typeface="Questrial"/>
              <a:sym typeface="Questrial"/>
            </a:endParaRPr>
          </a:p>
          <a:p>
            <a:pPr marL="342900" indent="-342900">
              <a:spcBef>
                <a:spcPts val="444"/>
              </a:spcBef>
              <a:buClr>
                <a:srgbClr val="7F7F7F"/>
              </a:buClr>
              <a:buSzPct val="100909"/>
              <a:buNone/>
            </a:pPr>
            <a:endParaRPr sz="2220" dirty="0">
              <a:solidFill>
                <a:srgbClr val="7F7F7F"/>
              </a:solidFill>
              <a:latin typeface="Questrial"/>
              <a:ea typeface="Questrial"/>
              <a:cs typeface="Questrial"/>
              <a:sym typeface="Questrial"/>
            </a:endParaRPr>
          </a:p>
          <a:p>
            <a:pPr marL="342900" indent="-342900">
              <a:spcBef>
                <a:spcPts val="444"/>
              </a:spcBef>
              <a:buClr>
                <a:srgbClr val="7F7F7F"/>
              </a:buClr>
              <a:buSzPct val="100909"/>
              <a:buNone/>
            </a:pPr>
            <a:endParaRPr sz="2220" dirty="0">
              <a:solidFill>
                <a:srgbClr val="7F7F7F"/>
              </a:solidFill>
              <a:latin typeface="Questrial"/>
              <a:ea typeface="Questrial"/>
              <a:cs typeface="Questrial"/>
              <a:sym typeface="Questrial"/>
            </a:endParaRPr>
          </a:p>
          <a:p>
            <a:pPr marL="342900" indent="-342900">
              <a:spcBef>
                <a:spcPts val="444"/>
              </a:spcBef>
              <a:buClr>
                <a:srgbClr val="7F7F7F"/>
              </a:buClr>
              <a:buSzPct val="100909"/>
              <a:buNone/>
            </a:pPr>
            <a:endParaRPr sz="2220" dirty="0">
              <a:solidFill>
                <a:srgbClr val="7F7F7F"/>
              </a:solidFill>
              <a:latin typeface="Questrial"/>
              <a:ea typeface="Questrial"/>
              <a:cs typeface="Questrial"/>
              <a:sym typeface="Questrial"/>
            </a:endParaRPr>
          </a:p>
        </p:txBody>
      </p:sp>
      <p:sp>
        <p:nvSpPr>
          <p:cNvPr id="102" name="Shape 102"/>
          <p:cNvSpPr txBox="1">
            <a:spLocks noGrp="1"/>
          </p:cNvSpPr>
          <p:nvPr>
            <p:ph type="ftr" sz="quarter" idx="11"/>
          </p:nvPr>
        </p:nvSpPr>
        <p:spPr>
          <a:xfrm>
            <a:off x="2183164" y="6356351"/>
            <a:ext cx="7678010"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sp>
        <p:nvSpPr>
          <p:cNvPr id="2" name="TextBox 1"/>
          <p:cNvSpPr txBox="1"/>
          <p:nvPr/>
        </p:nvSpPr>
        <p:spPr>
          <a:xfrm>
            <a:off x="8372288" y="4925835"/>
            <a:ext cx="2164976" cy="1200329"/>
          </a:xfrm>
          <a:prstGeom prst="rect">
            <a:avLst/>
          </a:prstGeom>
          <a:noFill/>
        </p:spPr>
        <p:txBody>
          <a:bodyPr wrap="square" rtlCol="0">
            <a:spAutoFit/>
          </a:bodyPr>
          <a:lstStyle/>
          <a:p>
            <a:r>
              <a:rPr lang="en-US" dirty="0" smtClean="0"/>
              <a:t>Note: High School students take MSTEP science and social studies only.</a:t>
            </a:r>
            <a:endParaRPr lang="en-US" dirty="0"/>
          </a:p>
        </p:txBody>
      </p:sp>
      <p:sp>
        <p:nvSpPr>
          <p:cNvPr id="3" name="Rectangle 2"/>
          <p:cNvSpPr/>
          <p:nvPr/>
        </p:nvSpPr>
        <p:spPr>
          <a:xfrm>
            <a:off x="7874387" y="2048528"/>
            <a:ext cx="2869813" cy="646331"/>
          </a:xfrm>
          <a:prstGeom prst="rect">
            <a:avLst/>
          </a:prstGeom>
        </p:spPr>
        <p:txBody>
          <a:bodyPr wrap="square">
            <a:spAutoFit/>
          </a:bodyPr>
          <a:lstStyle/>
          <a:p>
            <a:r>
              <a:rPr lang="en-US" b="1">
                <a:solidFill>
                  <a:srgbClr val="000000"/>
                </a:solidFill>
                <a:latin typeface="Arial" charset="0"/>
              </a:rPr>
              <a:t>To hear audio, download the PowerPoint.</a:t>
            </a:r>
            <a:endParaRPr lang="en-US"/>
          </a:p>
        </p:txBody>
      </p:sp>
      <p:pic>
        <p:nvPicPr>
          <p:cNvPr id="4" name="Intro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8374" y="1120635"/>
            <a:ext cx="812800" cy="812800"/>
          </a:xfrm>
          <a:prstGeom prst="rect">
            <a:avLst/>
          </a:prstGeom>
        </p:spPr>
      </p:pic>
    </p:spTree>
    <p:extLst>
      <p:ext uri="{BB962C8B-B14F-4D97-AF65-F5344CB8AC3E}">
        <p14:creationId xmlns:p14="http://schemas.microsoft.com/office/powerpoint/2010/main" val="1646512975"/>
      </p:ext>
    </p:extLst>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6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Shape 492"/>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0130" y="1203513"/>
            <a:ext cx="9458357" cy="2655794"/>
          </a:xfrm>
          <a:prstGeom prst="rect">
            <a:avLst/>
          </a:prstGeom>
        </p:spPr>
      </p:pic>
      <p:pic>
        <p:nvPicPr>
          <p:cNvPr id="4" name="Assignments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3129" y="1203513"/>
            <a:ext cx="812800" cy="812800"/>
          </a:xfrm>
          <a:prstGeom prst="rect">
            <a:avLst/>
          </a:prstGeom>
        </p:spPr>
      </p:pic>
    </p:spTree>
    <p:extLst>
      <p:ext uri="{BB962C8B-B14F-4D97-AF65-F5344CB8AC3E}">
        <p14:creationId xmlns:p14="http://schemas.microsoft.com/office/powerpoint/2010/main" val="187940719"/>
      </p:ext>
    </p:extLst>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1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Shape 499"/>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5324" y="552824"/>
            <a:ext cx="2921000" cy="5080000"/>
          </a:xfrm>
          <a:prstGeom prst="rect">
            <a:avLst/>
          </a:prstGeom>
        </p:spPr>
      </p:pic>
      <p:pic>
        <p:nvPicPr>
          <p:cNvPr id="3" name="Quiz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04353" y="1973730"/>
            <a:ext cx="812800" cy="812800"/>
          </a:xfrm>
          <a:prstGeom prst="rect">
            <a:avLst/>
          </a:prstGeom>
        </p:spPr>
      </p:pic>
    </p:spTree>
    <p:extLst>
      <p:ext uri="{BB962C8B-B14F-4D97-AF65-F5344CB8AC3E}">
        <p14:creationId xmlns:p14="http://schemas.microsoft.com/office/powerpoint/2010/main" val="1029281049"/>
      </p:ext>
    </p:extLst>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1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Shape 506"/>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5248" y="174812"/>
            <a:ext cx="8658412" cy="6006827"/>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25176" y="1234141"/>
            <a:ext cx="812800" cy="812800"/>
          </a:xfrm>
          <a:prstGeom prst="rect">
            <a:avLst/>
          </a:prstGeom>
        </p:spPr>
      </p:pic>
    </p:spTree>
    <p:extLst>
      <p:ext uri="{BB962C8B-B14F-4D97-AF65-F5344CB8AC3E}">
        <p14:creationId xmlns:p14="http://schemas.microsoft.com/office/powerpoint/2010/main" val="1209329457"/>
      </p:ext>
    </p:extLst>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9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8618" y="410135"/>
            <a:ext cx="9858473" cy="5533465"/>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2841" y="1261035"/>
            <a:ext cx="812800" cy="812800"/>
          </a:xfrm>
          <a:prstGeom prst="rect">
            <a:avLst/>
          </a:prstGeom>
        </p:spPr>
      </p:pic>
    </p:spTree>
    <p:extLst>
      <p:ext uri="{BB962C8B-B14F-4D97-AF65-F5344CB8AC3E}">
        <p14:creationId xmlns:p14="http://schemas.microsoft.com/office/powerpoint/2010/main" val="1954545706"/>
      </p:ext>
    </p:extLst>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8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Shape 520"/>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2860" y="171237"/>
            <a:ext cx="8915400" cy="6185114"/>
          </a:xfrm>
          <a:prstGeom prst="rect">
            <a:avLst/>
          </a:prstGeom>
        </p:spPr>
      </p:pic>
    </p:spTree>
    <p:extLst>
      <p:ext uri="{BB962C8B-B14F-4D97-AF65-F5344CB8AC3E}">
        <p14:creationId xmlns:p14="http://schemas.microsoft.com/office/powerpoint/2010/main" val="2130224948"/>
      </p:ext>
    </p:extLst>
  </p:cSld>
  <p:clrMapOvr>
    <a:masterClrMapping/>
  </p:clrMapOvr>
  <p:transition spd="slow">
    <p:cu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Shape 527"/>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4305" y="525931"/>
            <a:ext cx="9742229" cy="5081494"/>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4153" y="1516529"/>
            <a:ext cx="812800" cy="812800"/>
          </a:xfrm>
          <a:prstGeom prst="rect">
            <a:avLst/>
          </a:prstGeom>
        </p:spPr>
      </p:pic>
    </p:spTree>
    <p:extLst>
      <p:ext uri="{BB962C8B-B14F-4D97-AF65-F5344CB8AC3E}">
        <p14:creationId xmlns:p14="http://schemas.microsoft.com/office/powerpoint/2010/main" val="1948436233"/>
      </p:ext>
    </p:extLst>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7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Shape 533"/>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sp>
        <p:nvSpPr>
          <p:cNvPr id="534" name="Shape 534"/>
          <p:cNvSpPr txBox="1"/>
          <p:nvPr/>
        </p:nvSpPr>
        <p:spPr>
          <a:xfrm>
            <a:off x="3137645" y="1180351"/>
            <a:ext cx="5253320" cy="1670425"/>
          </a:xfrm>
          <a:prstGeom prst="rect">
            <a:avLst/>
          </a:prstGeom>
          <a:noFill/>
          <a:ln>
            <a:noFill/>
          </a:ln>
        </p:spPr>
        <p:txBody>
          <a:bodyPr lIns="91425" tIns="45700" rIns="91425" bIns="45700" anchor="t" anchorCtr="0">
            <a:noAutofit/>
          </a:bodyPr>
          <a:lstStyle/>
          <a:p>
            <a:pPr>
              <a:buSzPct val="25000"/>
            </a:pPr>
            <a:r>
              <a:rPr lang="en-US" sz="4800" smtClean="0">
                <a:solidFill>
                  <a:schemeClr val="dk1"/>
                </a:solidFill>
                <a:latin typeface="Times New Roman"/>
                <a:ea typeface="Times New Roman"/>
                <a:cs typeface="Times New Roman"/>
                <a:sym typeface="Times New Roman"/>
              </a:rPr>
              <a:t>Practice Performance </a:t>
            </a:r>
            <a:r>
              <a:rPr lang="en-US" sz="4800" dirty="0">
                <a:solidFill>
                  <a:schemeClr val="dk1"/>
                </a:solidFill>
                <a:latin typeface="Times New Roman"/>
                <a:ea typeface="Times New Roman"/>
                <a:cs typeface="Times New Roman"/>
                <a:sym typeface="Times New Roman"/>
              </a:rPr>
              <a:t>Tasks</a:t>
            </a:r>
          </a:p>
        </p:txBody>
      </p:sp>
      <p:sp>
        <p:nvSpPr>
          <p:cNvPr id="2" name="TextBox 1"/>
          <p:cNvSpPr txBox="1"/>
          <p:nvPr/>
        </p:nvSpPr>
        <p:spPr>
          <a:xfrm>
            <a:off x="2985248" y="3213847"/>
            <a:ext cx="7247964" cy="523220"/>
          </a:xfrm>
          <a:prstGeom prst="rect">
            <a:avLst/>
          </a:prstGeom>
          <a:noFill/>
        </p:spPr>
        <p:txBody>
          <a:bodyPr wrap="square" rtlCol="0">
            <a:spAutoFit/>
          </a:bodyPr>
          <a:lstStyle/>
          <a:p>
            <a:r>
              <a:rPr lang="en-US" sz="2800" dirty="0" smtClean="0"/>
              <a:t>Inside Mathematics and Engage NY</a:t>
            </a:r>
            <a:endParaRPr lang="en-US" sz="2800" dirty="0"/>
          </a:p>
        </p:txBody>
      </p:sp>
    </p:spTree>
    <p:extLst>
      <p:ext uri="{BB962C8B-B14F-4D97-AF65-F5344CB8AC3E}">
        <p14:creationId xmlns:p14="http://schemas.microsoft.com/office/powerpoint/2010/main" val="916595193"/>
      </p:ext>
    </p:extLst>
  </p:cSld>
  <p:clrMapOvr>
    <a:masterClrMapping/>
  </p:clrMapOvr>
  <p:transition spd="slow">
    <p:cu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Shape 539"/>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540" name="Shape 540"/>
          <p:cNvPicPr preferRelativeResize="0"/>
          <p:nvPr/>
        </p:nvPicPr>
        <p:blipFill rotWithShape="1">
          <a:blip r:embed="rId5">
            <a:alphaModFix/>
          </a:blip>
          <a:srcRect/>
          <a:stretch/>
        </p:blipFill>
        <p:spPr>
          <a:xfrm>
            <a:off x="2613212" y="268943"/>
            <a:ext cx="9144000" cy="5674753"/>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21505" y="2014070"/>
            <a:ext cx="812800" cy="812800"/>
          </a:xfrm>
          <a:prstGeom prst="rect">
            <a:avLst/>
          </a:prstGeom>
        </p:spPr>
      </p:pic>
    </p:spTree>
    <p:extLst>
      <p:ext uri="{BB962C8B-B14F-4D97-AF65-F5344CB8AC3E}">
        <p14:creationId xmlns:p14="http://schemas.microsoft.com/office/powerpoint/2010/main" val="665459169"/>
      </p:ext>
    </p:extLst>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Shape 578"/>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579" name="Shape 579"/>
          <p:cNvPicPr preferRelativeResize="0"/>
          <p:nvPr/>
        </p:nvPicPr>
        <p:blipFill rotWithShape="1">
          <a:blip r:embed="rId3">
            <a:alphaModFix/>
          </a:blip>
          <a:srcRect/>
          <a:stretch/>
        </p:blipFill>
        <p:spPr>
          <a:xfrm>
            <a:off x="1524000" y="276965"/>
            <a:ext cx="9144000" cy="5123719"/>
          </a:xfrm>
          <a:prstGeom prst="rect">
            <a:avLst/>
          </a:prstGeom>
          <a:noFill/>
          <a:ln>
            <a:noFill/>
          </a:ln>
        </p:spPr>
      </p:pic>
    </p:spTree>
    <p:extLst>
      <p:ext uri="{BB962C8B-B14F-4D97-AF65-F5344CB8AC3E}">
        <p14:creationId xmlns:p14="http://schemas.microsoft.com/office/powerpoint/2010/main" val="690063496"/>
      </p:ext>
    </p:extLst>
  </p:cSld>
  <p:clrMapOvr>
    <a:masterClrMapping/>
  </p:clrMapOvr>
  <p:transition spd="slow">
    <p:cu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Shape 584"/>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585" name="Shape 585"/>
          <p:cNvPicPr preferRelativeResize="0"/>
          <p:nvPr/>
        </p:nvPicPr>
        <p:blipFill rotWithShape="1">
          <a:blip r:embed="rId3">
            <a:alphaModFix/>
          </a:blip>
          <a:srcRect/>
          <a:stretch/>
        </p:blipFill>
        <p:spPr>
          <a:xfrm>
            <a:off x="5915586" y="0"/>
            <a:ext cx="4305299" cy="6184900"/>
          </a:xfrm>
          <a:prstGeom prst="rect">
            <a:avLst/>
          </a:prstGeom>
          <a:noFill/>
          <a:ln>
            <a:noFill/>
          </a:ln>
        </p:spPr>
      </p:pic>
      <p:pic>
        <p:nvPicPr>
          <p:cNvPr id="586" name="Shape 586"/>
          <p:cNvPicPr preferRelativeResize="0"/>
          <p:nvPr/>
        </p:nvPicPr>
        <p:blipFill rotWithShape="1">
          <a:blip r:embed="rId4">
            <a:alphaModFix/>
          </a:blip>
          <a:srcRect/>
          <a:stretch/>
        </p:blipFill>
        <p:spPr>
          <a:xfrm>
            <a:off x="1817676" y="0"/>
            <a:ext cx="8850324" cy="6858000"/>
          </a:xfrm>
          <a:prstGeom prst="rect">
            <a:avLst/>
          </a:prstGeom>
          <a:noFill/>
          <a:ln>
            <a:noFill/>
          </a:ln>
        </p:spPr>
      </p:pic>
    </p:spTree>
    <p:extLst>
      <p:ext uri="{BB962C8B-B14F-4D97-AF65-F5344CB8AC3E}">
        <p14:creationId xmlns:p14="http://schemas.microsoft.com/office/powerpoint/2010/main" val="2023317529"/>
      </p:ext>
    </p:extLst>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sp>
        <p:nvSpPr>
          <p:cNvPr id="108" name="Shape 108"/>
          <p:cNvSpPr txBox="1"/>
          <p:nvPr/>
        </p:nvSpPr>
        <p:spPr>
          <a:xfrm>
            <a:off x="3427853" y="585641"/>
            <a:ext cx="5079900" cy="584700"/>
          </a:xfrm>
          <a:prstGeom prst="rect">
            <a:avLst/>
          </a:prstGeom>
          <a:noFill/>
          <a:ln>
            <a:noFill/>
          </a:ln>
        </p:spPr>
        <p:txBody>
          <a:bodyPr lIns="91425" tIns="45700" rIns="91425" bIns="45700" anchor="t" anchorCtr="0">
            <a:noAutofit/>
          </a:bodyPr>
          <a:lstStyle/>
          <a:p>
            <a:pPr>
              <a:buSzPct val="25000"/>
            </a:pPr>
            <a:r>
              <a:rPr lang="en-US" sz="3200">
                <a:solidFill>
                  <a:schemeClr val="dk1"/>
                </a:solidFill>
                <a:latin typeface="Times New Roman"/>
                <a:ea typeface="Times New Roman"/>
                <a:cs typeface="Times New Roman"/>
                <a:sym typeface="Times New Roman"/>
              </a:rPr>
              <a:t>Links to Web Sites</a:t>
            </a:r>
          </a:p>
        </p:txBody>
      </p:sp>
      <p:sp>
        <p:nvSpPr>
          <p:cNvPr id="109" name="Shape 109"/>
          <p:cNvSpPr txBox="1"/>
          <p:nvPr/>
        </p:nvSpPr>
        <p:spPr>
          <a:xfrm>
            <a:off x="2324925" y="1170350"/>
            <a:ext cx="7667100" cy="5099400"/>
          </a:xfrm>
          <a:prstGeom prst="rect">
            <a:avLst/>
          </a:prstGeom>
          <a:no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a:buSzPct val="25000"/>
            </a:pPr>
            <a:r>
              <a:rPr lang="en-US" b="1" dirty="0">
                <a:solidFill>
                  <a:schemeClr val="dk1"/>
                </a:solidFill>
                <a:latin typeface="Times New Roman"/>
                <a:ea typeface="Times New Roman"/>
                <a:cs typeface="Times New Roman"/>
                <a:sym typeface="Times New Roman"/>
              </a:rPr>
              <a:t>Michigan Department of Education MSTEP info</a:t>
            </a:r>
          </a:p>
          <a:p>
            <a:pPr>
              <a:buSzPct val="25000"/>
            </a:pPr>
            <a:r>
              <a:rPr lang="en-US" u="sng" dirty="0">
                <a:solidFill>
                  <a:schemeClr val="hlink"/>
                </a:solidFill>
                <a:latin typeface="Times New Roman"/>
                <a:ea typeface="Times New Roman"/>
                <a:cs typeface="Times New Roman"/>
                <a:sym typeface="Times New Roman"/>
                <a:hlinkClick r:id="rId3"/>
              </a:rPr>
              <a:t>MDE MSTEP Summative</a:t>
            </a:r>
            <a:endParaRPr lang="en-US" u="sng" dirty="0">
              <a:solidFill>
                <a:schemeClr val="hlink"/>
              </a:solidFill>
              <a:latin typeface="Times New Roman"/>
              <a:ea typeface="Times New Roman"/>
              <a:cs typeface="Times New Roman"/>
              <a:sym typeface="Times New Roman"/>
              <a:hlinkClick r:id="rId3"/>
            </a:endParaRPr>
          </a:p>
          <a:p>
            <a:endParaRPr dirty="0">
              <a:solidFill>
                <a:schemeClr val="dk1"/>
              </a:solidFill>
              <a:latin typeface="Times New Roman"/>
              <a:ea typeface="Times New Roman"/>
              <a:cs typeface="Times New Roman"/>
              <a:sym typeface="Times New Roman"/>
            </a:endParaRPr>
          </a:p>
          <a:p>
            <a:pPr>
              <a:buSzPct val="25000"/>
            </a:pPr>
            <a:r>
              <a:rPr lang="en-US" b="1" dirty="0">
                <a:solidFill>
                  <a:schemeClr val="dk1"/>
                </a:solidFill>
                <a:latin typeface="Times New Roman"/>
                <a:ea typeface="Times New Roman"/>
                <a:cs typeface="Times New Roman"/>
                <a:sym typeface="Times New Roman"/>
              </a:rPr>
              <a:t>MSTEP Online Preview</a:t>
            </a:r>
          </a:p>
          <a:p>
            <a:pPr>
              <a:buSzPct val="25000"/>
            </a:pPr>
            <a:r>
              <a:rPr lang="en-US" u="sng" dirty="0">
                <a:solidFill>
                  <a:schemeClr val="dk1"/>
                </a:solidFill>
                <a:latin typeface="Times New Roman"/>
                <a:ea typeface="Times New Roman"/>
                <a:cs typeface="Times New Roman"/>
                <a:sym typeface="Times New Roman"/>
              </a:rPr>
              <a:t>The M-STEP Spring 2016 Preview must be used in </a:t>
            </a:r>
            <a:r>
              <a:rPr lang="en-US" b="1" u="sng" dirty="0">
                <a:solidFill>
                  <a:schemeClr val="dk1"/>
                </a:solidFill>
                <a:latin typeface="Times New Roman"/>
                <a:ea typeface="Times New Roman"/>
                <a:cs typeface="Times New Roman"/>
                <a:sym typeface="Times New Roman"/>
              </a:rPr>
              <a:t>Google Chrome</a:t>
            </a:r>
            <a:r>
              <a:rPr lang="en-US" u="sng" dirty="0">
                <a:solidFill>
                  <a:schemeClr val="dk1"/>
                </a:solidFill>
                <a:latin typeface="Times New Roman"/>
                <a:ea typeface="Times New Roman"/>
                <a:cs typeface="Times New Roman"/>
                <a:sym typeface="Times New Roman"/>
              </a:rPr>
              <a:t>.</a:t>
            </a:r>
            <a:r>
              <a:rPr lang="en-US" dirty="0">
                <a:solidFill>
                  <a:schemeClr val="dk1"/>
                </a:solidFill>
                <a:latin typeface="Times New Roman"/>
                <a:ea typeface="Times New Roman"/>
                <a:cs typeface="Times New Roman"/>
                <a:sym typeface="Times New Roman"/>
              </a:rPr>
              <a:t> </a:t>
            </a:r>
          </a:p>
          <a:p>
            <a:pPr>
              <a:buSzPct val="25000"/>
            </a:pPr>
            <a:r>
              <a:rPr lang="en-US" sz="1600" dirty="0">
                <a:solidFill>
                  <a:schemeClr val="dk1"/>
                </a:solidFill>
                <a:latin typeface="Times New Roman"/>
                <a:ea typeface="Times New Roman"/>
                <a:cs typeface="Times New Roman"/>
                <a:sym typeface="Times New Roman"/>
              </a:rPr>
              <a:t>Copy and paste the link below into Google Chrome.    </a:t>
            </a:r>
            <a:r>
              <a:rPr lang="en-US" dirty="0">
                <a:solidFill>
                  <a:schemeClr val="dk1"/>
                </a:solidFill>
                <a:latin typeface="Times New Roman"/>
                <a:ea typeface="Times New Roman"/>
                <a:cs typeface="Times New Roman"/>
                <a:sym typeface="Times New Roman"/>
                <a:hlinkClick r:id="rId4"/>
              </a:rPr>
              <a:t>https://</a:t>
            </a:r>
            <a:r>
              <a:rPr lang="en-US" dirty="0" err="1">
                <a:solidFill>
                  <a:schemeClr val="dk1"/>
                </a:solidFill>
                <a:latin typeface="Times New Roman"/>
                <a:ea typeface="Times New Roman"/>
                <a:cs typeface="Times New Roman"/>
                <a:sym typeface="Times New Roman"/>
                <a:hlinkClick r:id="rId4"/>
              </a:rPr>
              <a:t>wbte.drcedirect.com</a:t>
            </a:r>
            <a:r>
              <a:rPr lang="en-US" dirty="0">
                <a:solidFill>
                  <a:schemeClr val="dk1"/>
                </a:solidFill>
                <a:latin typeface="Times New Roman"/>
                <a:ea typeface="Times New Roman"/>
                <a:cs typeface="Times New Roman"/>
                <a:sym typeface="Times New Roman"/>
                <a:hlinkClick r:id="rId4"/>
              </a:rPr>
              <a:t>/MI/portals/mi/ott1</a:t>
            </a:r>
            <a:endParaRPr lang="en-US" dirty="0">
              <a:solidFill>
                <a:schemeClr val="dk1"/>
              </a:solidFill>
              <a:latin typeface="Times New Roman"/>
              <a:ea typeface="Times New Roman"/>
              <a:cs typeface="Times New Roman"/>
              <a:sym typeface="Times New Roman"/>
            </a:endParaRPr>
          </a:p>
          <a:p>
            <a:pPr>
              <a:buSzPct val="25000"/>
            </a:pPr>
            <a:r>
              <a:rPr lang="en-US" sz="1600" dirty="0">
                <a:solidFill>
                  <a:schemeClr val="dk1"/>
                </a:solidFill>
                <a:latin typeface="Times New Roman"/>
                <a:ea typeface="Times New Roman"/>
                <a:cs typeface="Times New Roman"/>
                <a:sym typeface="Times New Roman"/>
              </a:rPr>
              <a:t>Click on the 2016 Preview Link, you will then need to click to sign on. Once on the sign in page, use the username and password displayed on the screen to log in.</a:t>
            </a:r>
          </a:p>
          <a:p>
            <a:endParaRPr dirty="0">
              <a:solidFill>
                <a:schemeClr val="dk1"/>
              </a:solidFill>
              <a:latin typeface="Times New Roman"/>
              <a:ea typeface="Times New Roman"/>
              <a:cs typeface="Times New Roman"/>
              <a:sym typeface="Times New Roman"/>
            </a:endParaRPr>
          </a:p>
          <a:p>
            <a:pPr>
              <a:buSzPct val="25000"/>
            </a:pPr>
            <a:r>
              <a:rPr lang="en-US" b="1" dirty="0">
                <a:solidFill>
                  <a:schemeClr val="dk1"/>
                </a:solidFill>
                <a:latin typeface="Times New Roman"/>
                <a:ea typeface="Times New Roman"/>
                <a:cs typeface="Times New Roman"/>
                <a:sym typeface="Times New Roman"/>
              </a:rPr>
              <a:t>ALEKS (For Practice Problems)</a:t>
            </a:r>
          </a:p>
          <a:p>
            <a:pPr>
              <a:buSzPct val="25000"/>
            </a:pPr>
            <a:r>
              <a:rPr lang="en-US" u="sng" dirty="0">
                <a:solidFill>
                  <a:schemeClr val="hlink"/>
                </a:solidFill>
                <a:latin typeface="Times New Roman"/>
                <a:ea typeface="Times New Roman"/>
                <a:cs typeface="Times New Roman"/>
                <a:sym typeface="Times New Roman"/>
                <a:hlinkClick r:id="rId5"/>
              </a:rPr>
              <a:t>http://www.aleks.com</a:t>
            </a:r>
          </a:p>
          <a:p>
            <a:endParaRPr dirty="0">
              <a:solidFill>
                <a:schemeClr val="dk1"/>
              </a:solidFill>
              <a:latin typeface="Times New Roman"/>
              <a:ea typeface="Times New Roman"/>
              <a:cs typeface="Times New Roman"/>
              <a:sym typeface="Times New Roman"/>
            </a:endParaRPr>
          </a:p>
          <a:p>
            <a:pPr>
              <a:buSzPct val="25000"/>
            </a:pPr>
            <a:r>
              <a:rPr lang="en-US" b="1" dirty="0">
                <a:solidFill>
                  <a:schemeClr val="dk1"/>
                </a:solidFill>
                <a:latin typeface="Times New Roman"/>
                <a:ea typeface="Times New Roman"/>
                <a:cs typeface="Times New Roman"/>
                <a:sym typeface="Times New Roman"/>
              </a:rPr>
              <a:t>Engage NY (For Performance Tasks)</a:t>
            </a:r>
          </a:p>
          <a:p>
            <a:pPr>
              <a:buSzPct val="25000"/>
            </a:pPr>
            <a:r>
              <a:rPr lang="en-US" u="sng" dirty="0">
                <a:solidFill>
                  <a:schemeClr val="hlink"/>
                </a:solidFill>
                <a:latin typeface="Times New Roman"/>
                <a:ea typeface="Times New Roman"/>
                <a:cs typeface="Times New Roman"/>
                <a:sym typeface="Times New Roman"/>
                <a:hlinkClick r:id="rId6"/>
              </a:rPr>
              <a:t>https://www.engageny.org</a:t>
            </a:r>
          </a:p>
          <a:p>
            <a:endParaRPr dirty="0">
              <a:solidFill>
                <a:schemeClr val="dk1"/>
              </a:solidFill>
              <a:latin typeface="Times New Roman"/>
              <a:ea typeface="Times New Roman"/>
              <a:cs typeface="Times New Roman"/>
              <a:sym typeface="Times New Roman"/>
            </a:endParaRPr>
          </a:p>
          <a:p>
            <a:pPr>
              <a:buSzPct val="25000"/>
            </a:pPr>
            <a:r>
              <a:rPr lang="en-US" b="1" dirty="0">
                <a:solidFill>
                  <a:schemeClr val="dk1"/>
                </a:solidFill>
                <a:latin typeface="Times New Roman"/>
                <a:ea typeface="Times New Roman"/>
                <a:cs typeface="Times New Roman"/>
                <a:sym typeface="Times New Roman"/>
              </a:rPr>
              <a:t>Inside Mathematics (For Performance Tasks)</a:t>
            </a:r>
          </a:p>
          <a:p>
            <a:pPr>
              <a:buSzPct val="25000"/>
            </a:pPr>
            <a:r>
              <a:rPr lang="en-US" u="sng" dirty="0">
                <a:solidFill>
                  <a:schemeClr val="hlink"/>
                </a:solidFill>
                <a:latin typeface="Times New Roman"/>
                <a:ea typeface="Times New Roman"/>
                <a:cs typeface="Times New Roman"/>
                <a:sym typeface="Times New Roman"/>
                <a:hlinkClick r:id="rId7"/>
              </a:rPr>
              <a:t>http://www.insidemathematics.org</a:t>
            </a:r>
          </a:p>
        </p:txBody>
      </p:sp>
      <p:sp>
        <p:nvSpPr>
          <p:cNvPr id="2" name="TextBox 1"/>
          <p:cNvSpPr txBox="1"/>
          <p:nvPr/>
        </p:nvSpPr>
        <p:spPr>
          <a:xfrm>
            <a:off x="7624949" y="4419600"/>
            <a:ext cx="2367076" cy="954107"/>
          </a:xfrm>
          <a:prstGeom prst="rect">
            <a:avLst/>
          </a:prstGeom>
          <a:noFill/>
        </p:spPr>
        <p:txBody>
          <a:bodyPr wrap="square" rtlCol="0">
            <a:spAutoFit/>
          </a:bodyPr>
          <a:lstStyle/>
          <a:p>
            <a:r>
              <a:rPr lang="en-US" sz="1400" dirty="0" smtClean="0"/>
              <a:t>Hyperlinks are “hot” in presentation mode. In normal view, </a:t>
            </a:r>
            <a:r>
              <a:rPr lang="en-US" sz="1400" dirty="0"/>
              <a:t>right-click the link and select </a:t>
            </a:r>
            <a:r>
              <a:rPr lang="en-US" sz="1400" b="1" dirty="0"/>
              <a:t>"Open Hyperlink"</a:t>
            </a:r>
            <a:endParaRPr lang="en-US" sz="1400" dirty="0"/>
          </a:p>
        </p:txBody>
      </p:sp>
    </p:spTree>
    <p:extLst>
      <p:ext uri="{BB962C8B-B14F-4D97-AF65-F5344CB8AC3E}">
        <p14:creationId xmlns:p14="http://schemas.microsoft.com/office/powerpoint/2010/main" val="1890911697"/>
      </p:ext>
    </p:extLst>
  </p:cSld>
  <p:clrMapOvr>
    <a:masterClrMapping/>
  </p:clrMapOvr>
  <p:transition spd="slow">
    <p:cut/>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Shape 584"/>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2271" y="268941"/>
            <a:ext cx="8912412" cy="5873156"/>
          </a:xfrm>
          <a:prstGeom prst="rect">
            <a:avLst/>
          </a:prstGeom>
        </p:spPr>
      </p:pic>
    </p:spTree>
    <p:extLst>
      <p:ext uri="{BB962C8B-B14F-4D97-AF65-F5344CB8AC3E}">
        <p14:creationId xmlns:p14="http://schemas.microsoft.com/office/powerpoint/2010/main" val="856743362"/>
      </p:ext>
    </p:extLst>
  </p:cSld>
  <p:clrMapOvr>
    <a:masterClrMapping/>
  </p:clrMapOvr>
  <p:transition spd="slow">
    <p:cu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Shape 592"/>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10058400" cy="5455919"/>
          </a:xfrm>
          <a:prstGeom prst="rect">
            <a:avLst/>
          </a:prstGeom>
        </p:spPr>
      </p:pic>
    </p:spTree>
    <p:extLst>
      <p:ext uri="{BB962C8B-B14F-4D97-AF65-F5344CB8AC3E}">
        <p14:creationId xmlns:p14="http://schemas.microsoft.com/office/powerpoint/2010/main" val="1022109057"/>
      </p:ext>
    </p:extLst>
  </p:cSld>
  <p:clrMapOvr>
    <a:masterClrMapping/>
  </p:clrMapOvr>
  <p:transition spd="slow">
    <p:cu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Shape 584"/>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4305" y="201706"/>
            <a:ext cx="9321053" cy="5952511"/>
          </a:xfrm>
          <a:prstGeom prst="rect">
            <a:avLst/>
          </a:prstGeom>
        </p:spPr>
      </p:pic>
    </p:spTree>
    <p:extLst>
      <p:ext uri="{BB962C8B-B14F-4D97-AF65-F5344CB8AC3E}">
        <p14:creationId xmlns:p14="http://schemas.microsoft.com/office/powerpoint/2010/main" val="1149582464"/>
      </p:ext>
    </p:extLst>
  </p:cSld>
  <p:clrMapOvr>
    <a:masterClrMapping/>
  </p:clrMapOvr>
  <p:transition spd="slow">
    <p:cu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Shape 605"/>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1553" y="161364"/>
            <a:ext cx="10058400" cy="5958323"/>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9682" y="2327725"/>
            <a:ext cx="812800" cy="812800"/>
          </a:xfrm>
          <a:prstGeom prst="rect">
            <a:avLst/>
          </a:prstGeom>
        </p:spPr>
      </p:pic>
    </p:spTree>
    <p:extLst>
      <p:ext uri="{BB962C8B-B14F-4D97-AF65-F5344CB8AC3E}">
        <p14:creationId xmlns:p14="http://schemas.microsoft.com/office/powerpoint/2010/main" val="1789288415"/>
      </p:ext>
    </p:extLst>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7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Shape 605"/>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4878" y="0"/>
            <a:ext cx="7632700" cy="6345379"/>
          </a:xfrm>
          <a:prstGeom prst="rect">
            <a:avLst/>
          </a:prstGeom>
        </p:spPr>
      </p:pic>
    </p:spTree>
    <p:extLst>
      <p:ext uri="{BB962C8B-B14F-4D97-AF65-F5344CB8AC3E}">
        <p14:creationId xmlns:p14="http://schemas.microsoft.com/office/powerpoint/2010/main" val="1598346250"/>
      </p:ext>
    </p:extLst>
  </p:cSld>
  <p:clrMapOvr>
    <a:masterClrMapping/>
  </p:clrMapOvr>
  <p:transition spd="slow">
    <p:cu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Shape 605"/>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3235" y="820270"/>
            <a:ext cx="9519753" cy="4276165"/>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9683" y="1919941"/>
            <a:ext cx="812800" cy="812800"/>
          </a:xfrm>
          <a:prstGeom prst="rect">
            <a:avLst/>
          </a:prstGeom>
        </p:spPr>
      </p:pic>
    </p:spTree>
    <p:extLst>
      <p:ext uri="{BB962C8B-B14F-4D97-AF65-F5344CB8AC3E}">
        <p14:creationId xmlns:p14="http://schemas.microsoft.com/office/powerpoint/2010/main" val="451987599"/>
      </p:ext>
    </p:extLst>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7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Shape 605"/>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9947" y="0"/>
            <a:ext cx="9421766" cy="6199094"/>
          </a:xfrm>
          <a:prstGeom prst="rect">
            <a:avLst/>
          </a:prstGeom>
        </p:spPr>
      </p:pic>
    </p:spTree>
    <p:extLst>
      <p:ext uri="{BB962C8B-B14F-4D97-AF65-F5344CB8AC3E}">
        <p14:creationId xmlns:p14="http://schemas.microsoft.com/office/powerpoint/2010/main" val="1235653351"/>
      </p:ext>
    </p:extLst>
  </p:cSld>
  <p:clrMapOvr>
    <a:masterClrMapping/>
  </p:clrMapOvr>
  <p:transition spd="slow">
    <p:cu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Shape 605"/>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4305" y="170704"/>
            <a:ext cx="9674504" cy="6185647"/>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0706" y="2269564"/>
            <a:ext cx="812800" cy="812800"/>
          </a:xfrm>
          <a:prstGeom prst="rect">
            <a:avLst/>
          </a:prstGeom>
        </p:spPr>
      </p:pic>
    </p:spTree>
    <p:extLst>
      <p:ext uri="{BB962C8B-B14F-4D97-AF65-F5344CB8AC3E}">
        <p14:creationId xmlns:p14="http://schemas.microsoft.com/office/powerpoint/2010/main" val="356066771"/>
      </p:ext>
    </p:extLst>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1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Shape 605"/>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9771" y="0"/>
            <a:ext cx="8366312" cy="6170155"/>
          </a:xfrm>
          <a:prstGeom prst="rect">
            <a:avLst/>
          </a:prstGeom>
        </p:spPr>
      </p:pic>
    </p:spTree>
    <p:extLst>
      <p:ext uri="{BB962C8B-B14F-4D97-AF65-F5344CB8AC3E}">
        <p14:creationId xmlns:p14="http://schemas.microsoft.com/office/powerpoint/2010/main" val="588420264"/>
      </p:ext>
    </p:extLst>
  </p:cSld>
  <p:clrMapOvr>
    <a:masterClrMapping/>
  </p:clrMapOvr>
  <p:transition spd="slow">
    <p:cu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Shape 611"/>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sp>
        <p:nvSpPr>
          <p:cNvPr id="612" name="Shape 612"/>
          <p:cNvSpPr txBox="1"/>
          <p:nvPr/>
        </p:nvSpPr>
        <p:spPr>
          <a:xfrm>
            <a:off x="2575054" y="2161099"/>
            <a:ext cx="7226356" cy="707886"/>
          </a:xfrm>
          <a:prstGeom prst="rect">
            <a:avLst/>
          </a:prstGeom>
          <a:noFill/>
          <a:ln>
            <a:noFill/>
          </a:ln>
        </p:spPr>
        <p:txBody>
          <a:bodyPr lIns="91425" tIns="45700" rIns="91425" bIns="45700" anchor="t" anchorCtr="0">
            <a:noAutofit/>
          </a:bodyPr>
          <a:lstStyle/>
          <a:p>
            <a:pPr>
              <a:buSzPct val="25000"/>
            </a:pPr>
            <a:r>
              <a:rPr lang="en-US" sz="4000">
                <a:solidFill>
                  <a:schemeClr val="dk1"/>
                </a:solidFill>
                <a:latin typeface="Times New Roman"/>
                <a:ea typeface="Times New Roman"/>
                <a:cs typeface="Times New Roman"/>
                <a:sym typeface="Times New Roman"/>
              </a:rPr>
              <a:t>Now, go out there and MSTEP!</a:t>
            </a:r>
          </a:p>
        </p:txBody>
      </p:sp>
    </p:spTree>
    <p:extLst>
      <p:ext uri="{BB962C8B-B14F-4D97-AF65-F5344CB8AC3E}">
        <p14:creationId xmlns:p14="http://schemas.microsoft.com/office/powerpoint/2010/main" val="986321455"/>
      </p:ext>
    </p:extLst>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ftr" sz="quarter" idx="11"/>
          </p:nvPr>
        </p:nvSpPr>
        <p:spPr>
          <a:xfrm>
            <a:off x="2134305" y="6356351"/>
            <a:ext cx="7667107" cy="365125"/>
          </a:xfrm>
          <a:prstGeom prst="rect">
            <a:avLst/>
          </a:prstGeom>
          <a:noFill/>
          <a:ln>
            <a:noFill/>
          </a:ln>
        </p:spPr>
        <p:txBody>
          <a:bodyPr vert="horz" lIns="45700" tIns="45700" rIns="91425" bIns="45700" rtlCol="0" anchor="ctr" anchorCtr="0">
            <a:noAutofit/>
          </a:bodyPr>
          <a:lstStyle/>
          <a:p>
            <a:pPr algn="l">
              <a:buSzPct val="25000"/>
            </a:pPr>
            <a:r>
              <a:rPr lang="en-US">
                <a:solidFill>
                  <a:srgbClr val="595959"/>
                </a:solidFill>
                <a:latin typeface="Questrial"/>
                <a:ea typeface="Questrial"/>
                <a:cs typeface="Questrial"/>
                <a:sym typeface="Questrial"/>
              </a:rPr>
              <a:t>Susette Jaquette, EdTech Specialists LLC, jaquette@EdTechSpecialists.com</a:t>
            </a:r>
          </a:p>
        </p:txBody>
      </p:sp>
      <p:sp>
        <p:nvSpPr>
          <p:cNvPr id="115" name="Shape 115"/>
          <p:cNvSpPr txBox="1"/>
          <p:nvPr/>
        </p:nvSpPr>
        <p:spPr>
          <a:xfrm>
            <a:off x="3302000" y="1972234"/>
            <a:ext cx="5080000" cy="1938991"/>
          </a:xfrm>
          <a:prstGeom prst="rect">
            <a:avLst/>
          </a:prstGeom>
          <a:noFill/>
          <a:ln>
            <a:noFill/>
          </a:ln>
        </p:spPr>
        <p:txBody>
          <a:bodyPr lIns="91425" tIns="45700" rIns="91425" bIns="45700" anchor="t" anchorCtr="0">
            <a:noAutofit/>
          </a:bodyPr>
          <a:lstStyle/>
          <a:p>
            <a:pPr>
              <a:buSzPct val="25000"/>
            </a:pPr>
            <a:r>
              <a:rPr lang="en-US" sz="6000">
                <a:solidFill>
                  <a:schemeClr val="dk1"/>
                </a:solidFill>
                <a:latin typeface="Times New Roman"/>
                <a:ea typeface="Times New Roman"/>
                <a:cs typeface="Times New Roman"/>
                <a:sym typeface="Times New Roman"/>
              </a:rPr>
              <a:t>Calculator Practice</a:t>
            </a:r>
          </a:p>
        </p:txBody>
      </p:sp>
      <p:sp>
        <p:nvSpPr>
          <p:cNvPr id="116" name="Shape 116"/>
          <p:cNvSpPr txBox="1"/>
          <p:nvPr/>
        </p:nvSpPr>
        <p:spPr>
          <a:xfrm>
            <a:off x="2938126" y="1321525"/>
            <a:ext cx="4217399" cy="650700"/>
          </a:xfrm>
          <a:prstGeom prst="rect">
            <a:avLst/>
          </a:prstGeom>
          <a:noFill/>
          <a:ln>
            <a:noFill/>
          </a:ln>
        </p:spPr>
        <p:txBody>
          <a:bodyPr lIns="91425" tIns="91425" rIns="91425" bIns="91425" anchor="t" anchorCtr="0">
            <a:noAutofit/>
          </a:bodyPr>
          <a:lstStyle/>
          <a:p>
            <a:pPr>
              <a:buClr>
                <a:schemeClr val="dk1"/>
              </a:buClr>
              <a:buSzPct val="61111"/>
            </a:pPr>
            <a:r>
              <a:rPr lang="en-US" sz="2000" dirty="0">
                <a:solidFill>
                  <a:schemeClr val="dk1"/>
                </a:solidFill>
              </a:rPr>
              <a:t>For Grades 6th - </a:t>
            </a:r>
            <a:r>
              <a:rPr lang="en-US" sz="2000" dirty="0" smtClean="0">
                <a:solidFill>
                  <a:schemeClr val="dk1"/>
                </a:solidFill>
              </a:rPr>
              <a:t>8th</a:t>
            </a:r>
            <a:endParaRPr dirty="0"/>
          </a:p>
          <a:p>
            <a:endParaRPr dirty="0"/>
          </a:p>
        </p:txBody>
      </p:sp>
      <p:sp>
        <p:nvSpPr>
          <p:cNvPr id="117" name="Shape 117"/>
          <p:cNvSpPr txBox="1"/>
          <p:nvPr/>
        </p:nvSpPr>
        <p:spPr>
          <a:xfrm>
            <a:off x="3025774" y="4667950"/>
            <a:ext cx="5029013" cy="550500"/>
          </a:xfrm>
          <a:prstGeom prst="rect">
            <a:avLst/>
          </a:prstGeom>
          <a:noFill/>
          <a:ln>
            <a:noFill/>
          </a:ln>
        </p:spPr>
        <p:txBody>
          <a:bodyPr lIns="91425" tIns="91425" rIns="91425" bIns="91425" anchor="t" anchorCtr="0">
            <a:noAutofit/>
          </a:bodyPr>
          <a:lstStyle/>
          <a:p>
            <a:pPr>
              <a:buClr>
                <a:schemeClr val="dk1"/>
              </a:buClr>
              <a:buSzPct val="61111"/>
            </a:pPr>
            <a:r>
              <a:rPr lang="en-US" sz="2000" dirty="0">
                <a:solidFill>
                  <a:schemeClr val="dk1"/>
                </a:solidFill>
              </a:rPr>
              <a:t>Grades 3rd - 5th: No calculators allowed</a:t>
            </a:r>
            <a:r>
              <a:rPr lang="en-US" dirty="0">
                <a:solidFill>
                  <a:schemeClr val="dk1"/>
                </a:solidFill>
              </a:rPr>
              <a:t>.</a:t>
            </a:r>
          </a:p>
        </p:txBody>
      </p:sp>
    </p:spTree>
    <p:extLst>
      <p:ext uri="{BB962C8B-B14F-4D97-AF65-F5344CB8AC3E}">
        <p14:creationId xmlns:p14="http://schemas.microsoft.com/office/powerpoint/2010/main" val="423958279"/>
      </p:ext>
    </p:extLst>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majorFont>
      <a:minorFont>
        <a:latin typeface="Gill Sans MT" panose="020B0502020104020203"/>
        <a:ea typeface=""/>
        <a:cs typeface=""/>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Badge</Template>
  <TotalTime>3308</TotalTime>
  <Words>1233</Words>
  <Application>Microsoft Macintosh PowerPoint</Application>
  <PresentationFormat>Widescreen</PresentationFormat>
  <Paragraphs>169</Paragraphs>
  <Slides>89</Slides>
  <Notes>89</Notes>
  <HiddenSlides>0</HiddenSlides>
  <MMClips>31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89</vt:i4>
      </vt:variant>
    </vt:vector>
  </HeadingPairs>
  <TitlesOfParts>
    <vt:vector size="96" baseType="lpstr">
      <vt:lpstr>Calibri</vt:lpstr>
      <vt:lpstr>Gill Sans MT</vt:lpstr>
      <vt:lpstr>Impact</vt:lpstr>
      <vt:lpstr>Times New Roman</vt:lpstr>
      <vt:lpstr>Arial</vt:lpstr>
      <vt:lpstr>Questrial</vt:lpstr>
      <vt:lpstr>Badge</vt:lpstr>
      <vt:lpstr>Susette’s  Recommended MSTEP  Math Prep</vt:lpstr>
      <vt:lpstr>PowerPoint Presentation</vt:lpstr>
      <vt:lpstr>PowerPoint Presentation</vt:lpstr>
      <vt:lpstr>PowerPoint Presentation</vt:lpstr>
      <vt:lpstr>PowerPoint Presentation</vt:lpstr>
      <vt:lpstr>PowerPoint Presentation</vt:lpstr>
      <vt:lpstr>Things To 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Susette’s  Recommended MSTEP  Math Prep</dc:title>
  <dc:subject/>
  <dc:creator>Susette Jaquette</dc:creator>
  <cp:keywords/>
  <dc:description/>
  <cp:lastModifiedBy>Susette Jaquette</cp:lastModifiedBy>
  <cp:revision>129</cp:revision>
  <dcterms:created xsi:type="dcterms:W3CDTF">2016-02-18T19:55:37Z</dcterms:created>
  <dcterms:modified xsi:type="dcterms:W3CDTF">2016-02-23T18:29:45Z</dcterms:modified>
  <cp:category/>
</cp:coreProperties>
</file>